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962683c0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962683c0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962683c0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962683c0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962683c0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962683c0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962683c0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962683c0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62683c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962683c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962683c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962683c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962683c0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962683c0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962683c0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962683c0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962683c0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962683c0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hyperlink" Target="http://www.google.nl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://www.google.nl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gif"/><Relationship Id="rId6" Type="http://schemas.openxmlformats.org/officeDocument/2006/relationships/hyperlink" Target="http://www.rebootonline.com/website-statistics" TargetMode="External"/><Relationship Id="rId7" Type="http://schemas.openxmlformats.org/officeDocument/2006/relationships/hyperlink" Target="https://stats.sidnlabs.nl/nl/web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jpg"/><Relationship Id="rId6" Type="http://schemas.openxmlformats.org/officeDocument/2006/relationships/image" Target="../media/image20.jpg"/><Relationship Id="rId7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BB-zoek-je-slim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725" y="338275"/>
            <a:ext cx="4449849" cy="44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87737" y="1072350"/>
            <a:ext cx="4088100" cy="679200"/>
          </a:xfrm>
          <a:prstGeom prst="rect">
            <a:avLst/>
          </a:prstGeom>
          <a:solidFill>
            <a:srgbClr val="0099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Zoek (je) slim!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Slim zoeken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met Google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9" name="Google Shape;139;p22" title="DD-PO-BB-zoek-je-slim-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7051" y="773062"/>
            <a:ext cx="5652249" cy="35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 title="icoon-bekijk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7425" y="3918200"/>
            <a:ext cx="498925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846350" y="3990800"/>
            <a:ext cx="7281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chemeClr val="hlink"/>
                </a:solidFill>
                <a:hlinkClick r:id="rId8"/>
              </a:rPr>
              <a:t>Bekijk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nu jullie!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49" name="Google Shape;149;p23" title="DD-PO-BB-zoek-je-slim-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1701" y="608375"/>
            <a:ext cx="5686701" cy="392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dus…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57" name="Google Shape;157;p24" title="DD-PO-BB-zoek-je-slim-17.jpg"/>
          <p:cNvPicPr preferRelativeResize="0"/>
          <p:nvPr/>
        </p:nvPicPr>
        <p:blipFill rotWithShape="1">
          <a:blip r:embed="rId5">
            <a:alphaModFix/>
          </a:blip>
          <a:srcRect b="13816" l="13660" r="11934" t="13004"/>
          <a:stretch/>
        </p:blipFill>
        <p:spPr>
          <a:xfrm>
            <a:off x="3595300" y="458238"/>
            <a:ext cx="4622550" cy="422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4218450" y="1309725"/>
            <a:ext cx="1798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l">
                <a:solidFill>
                  <a:schemeClr val="dk1"/>
                </a:solidFill>
              </a:rPr>
              <a:t>Véél websites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l">
                <a:solidFill>
                  <a:schemeClr val="dk1"/>
                </a:solidFill>
              </a:rPr>
              <a:t>Zoekmachines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l">
                <a:solidFill>
                  <a:schemeClr val="dk1"/>
                </a:solidFill>
              </a:rPr>
              <a:t>Wees kritisch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l">
                <a:solidFill>
                  <a:schemeClr val="dk1"/>
                </a:solidFill>
              </a:rPr>
              <a:t>Slim zoeken met Google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01888" y="717350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Hoeveel?!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BB-zoek-je-slim-2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6900" y="1384775"/>
            <a:ext cx="1550175" cy="15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982675" y="2758850"/>
            <a:ext cx="24585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455B99"/>
                </a:solidFill>
              </a:rPr>
              <a:t>Wereld?</a:t>
            </a:r>
            <a:endParaRPr>
              <a:solidFill>
                <a:srgbClr val="455B99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702800" y="2758850"/>
            <a:ext cx="25812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455B99"/>
                </a:solidFill>
              </a:rPr>
              <a:t>Nederland?</a:t>
            </a:r>
            <a:endParaRPr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801888" y="717350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Hoeveel?!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5" name="Google Shape;75;p15" title="DD-PO-BB-zoek-je-slim-2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6900" y="1384775"/>
            <a:ext cx="1550175" cy="15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982675" y="2758850"/>
            <a:ext cx="24585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455B99"/>
                </a:solidFill>
              </a:rPr>
              <a:t>Wereld</a:t>
            </a:r>
            <a:endParaRPr b="1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5B99"/>
                </a:solidFill>
              </a:rPr>
              <a:t>1.130.000.000 (1,13 miljard) websites op de wereld</a:t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5B99"/>
                </a:solidFill>
              </a:rPr>
              <a:t>Bron: </a:t>
            </a:r>
            <a:r>
              <a:rPr lang="nl" u="sng">
                <a:solidFill>
                  <a:schemeClr val="hlink"/>
                </a:solidFill>
                <a:hlinkClick r:id="rId6"/>
              </a:rPr>
              <a:t>Reboot Online</a:t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5B99"/>
                </a:solidFill>
              </a:rPr>
              <a:t>(januari 2025)</a:t>
            </a:r>
            <a:endParaRPr>
              <a:solidFill>
                <a:srgbClr val="455B99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702800" y="2758850"/>
            <a:ext cx="25812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455B99"/>
                </a:solidFill>
              </a:rPr>
              <a:t>Nederland</a:t>
            </a:r>
            <a:endParaRPr b="1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5B99"/>
                </a:solidFill>
              </a:rPr>
              <a:t>6.000.000 (6 miljoen) geregistreerde websites</a:t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5B99"/>
                </a:solidFill>
              </a:rPr>
              <a:t>5.000.000 (5 miljoen) </a:t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5B99"/>
                </a:solidFill>
              </a:rPr>
              <a:t>zijn daarvan actief</a:t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5B99"/>
                </a:solidFill>
              </a:rPr>
              <a:t>Bron: </a:t>
            </a:r>
            <a:r>
              <a:rPr lang="nl" u="sng">
                <a:solidFill>
                  <a:schemeClr val="hlink"/>
                </a:solidFill>
                <a:hlinkClick r:id="rId7"/>
              </a:rPr>
              <a:t>SIDN</a:t>
            </a:r>
            <a:r>
              <a:rPr lang="nl">
                <a:solidFill>
                  <a:srgbClr val="455B99"/>
                </a:solidFill>
              </a:rPr>
              <a:t> (januari 2025)</a:t>
            </a:r>
            <a:endParaRPr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Zoekmachines in Nederland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5" name="Google Shape;85;p16" title="DD-PO-BB-zoek-je-slim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5527" y="2152826"/>
            <a:ext cx="2519760" cy="168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DD-PO-BB-zoek-je-slim-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2114" y="2152826"/>
            <a:ext cx="2519760" cy="168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DD-PO-BB-zoek-je-slim-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712" y="2152832"/>
            <a:ext cx="2519760" cy="168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Zoekmachines voor kinderen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5" name="Google Shape;95;p17" title="DD-PO-BB-zoek-je-slim-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803" y="1602824"/>
            <a:ext cx="2245329" cy="137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title="DD-PO-BB-zoek-je-slim-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1158" y="1766283"/>
            <a:ext cx="2563040" cy="104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title="DD-PO-BB-zoek-je-slim-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1248" y="1811085"/>
            <a:ext cx="2541681" cy="955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title="DD-PO-BB-zoek-je-slim-10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43654" y="3312897"/>
            <a:ext cx="2563040" cy="107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 title="DD-PO-BB-zoek-je-slim-9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32027" y="3129456"/>
            <a:ext cx="2218590" cy="1441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Werk genoeg!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18" title="DD-PO-BB-zoek-je-slim-11.jpg"/>
          <p:cNvPicPr preferRelativeResize="0"/>
          <p:nvPr/>
        </p:nvPicPr>
        <p:blipFill rotWithShape="1">
          <a:blip r:embed="rId5">
            <a:alphaModFix/>
          </a:blip>
          <a:srcRect b="0" l="4383" r="3712" t="0"/>
          <a:stretch/>
        </p:blipFill>
        <p:spPr>
          <a:xfrm>
            <a:off x="3742050" y="622775"/>
            <a:ext cx="4776624" cy="38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762575" y="930225"/>
            <a:ext cx="25467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Veel vakken op school zijn nutteloos!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5" name="Google Shape;115;p19" title="DD-PO-BB-zoek-je-slim-12.jpg"/>
          <p:cNvPicPr preferRelativeResize="0"/>
          <p:nvPr/>
        </p:nvPicPr>
        <p:blipFill rotWithShape="1">
          <a:blip r:embed="rId5">
            <a:alphaModFix/>
          </a:blip>
          <a:srcRect b="0" l="16156" r="0" t="0"/>
          <a:stretch/>
        </p:blipFill>
        <p:spPr>
          <a:xfrm>
            <a:off x="3529300" y="541975"/>
            <a:ext cx="5103050" cy="40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 title="DD-PO-BB-zoek-je-slim-13.jpg"/>
          <p:cNvPicPr preferRelativeResize="0"/>
          <p:nvPr/>
        </p:nvPicPr>
        <p:blipFill rotWithShape="1">
          <a:blip r:embed="rId3">
            <a:alphaModFix/>
          </a:blip>
          <a:srcRect b="4779" l="0" r="0" t="8632"/>
          <a:stretch/>
        </p:blipFill>
        <p:spPr>
          <a:xfrm>
            <a:off x="341513" y="128400"/>
            <a:ext cx="8460980" cy="48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762575" y="930225"/>
            <a:ext cx="1695300" cy="5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Bronnen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 title="DD-PO-BB-zoek-je-slim-14.png"/>
          <p:cNvPicPr preferRelativeResize="0"/>
          <p:nvPr/>
        </p:nvPicPr>
        <p:blipFill rotWithShape="1">
          <a:blip r:embed="rId5">
            <a:alphaModFix/>
          </a:blip>
          <a:srcRect b="14909" l="0" r="0" t="9021"/>
          <a:stretch/>
        </p:blipFill>
        <p:spPr>
          <a:xfrm>
            <a:off x="1444850" y="1"/>
            <a:ext cx="6254300" cy="47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2611575" y="2083825"/>
            <a:ext cx="3926100" cy="24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455B99"/>
                </a:solidFill>
              </a:rPr>
              <a:t>Tips!</a:t>
            </a:r>
            <a:endParaRPr>
              <a:solidFill>
                <a:srgbClr val="455B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400"/>
              <a:buAutoNum type="arabicPeriod"/>
            </a:pPr>
            <a:r>
              <a:rPr lang="nl">
                <a:solidFill>
                  <a:srgbClr val="455B99"/>
                </a:solidFill>
              </a:rPr>
              <a:t>Geloof niet alles wat je op het internet leest.</a:t>
            </a:r>
            <a:endParaRPr>
              <a:solidFill>
                <a:srgbClr val="455B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400"/>
              <a:buAutoNum type="arabicPeriod"/>
            </a:pPr>
            <a:r>
              <a:rPr lang="nl">
                <a:solidFill>
                  <a:srgbClr val="455B99"/>
                </a:solidFill>
              </a:rPr>
              <a:t>Bedenk goed waar je naar op zoek bent.</a:t>
            </a:r>
            <a:endParaRPr>
              <a:solidFill>
                <a:srgbClr val="455B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400"/>
              <a:buAutoNum type="arabicPeriod"/>
            </a:pPr>
            <a:r>
              <a:rPr lang="nl">
                <a:solidFill>
                  <a:srgbClr val="455B99"/>
                </a:solidFill>
              </a:rPr>
              <a:t>Geef duidelijke opdrachten aan zoekmachines.</a:t>
            </a:r>
            <a:endParaRPr>
              <a:solidFill>
                <a:srgbClr val="455B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400"/>
              <a:buAutoNum type="arabicPeriod"/>
            </a:pPr>
            <a:r>
              <a:rPr lang="nl">
                <a:solidFill>
                  <a:srgbClr val="455B99"/>
                </a:solidFill>
              </a:rPr>
              <a:t>Onderzoek het doel van de auteur.</a:t>
            </a:r>
            <a:endParaRPr>
              <a:solidFill>
                <a:srgbClr val="455B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400"/>
              <a:buAutoNum type="arabicPeriod"/>
            </a:pPr>
            <a:r>
              <a:rPr lang="nl">
                <a:solidFill>
                  <a:srgbClr val="455B99"/>
                </a:solidFill>
              </a:rPr>
              <a:t>Neem de tijd om zorgvuldig te lezen. </a:t>
            </a:r>
            <a:endParaRPr>
              <a:solidFill>
                <a:srgbClr val="455B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400"/>
              <a:buAutoNum type="arabicPeriod"/>
            </a:pPr>
            <a:r>
              <a:rPr lang="nl">
                <a:solidFill>
                  <a:srgbClr val="455B99"/>
                </a:solidFill>
              </a:rPr>
              <a:t>Laat je niet afleiden.</a:t>
            </a:r>
            <a:endParaRPr>
              <a:solidFill>
                <a:srgbClr val="455B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400"/>
              <a:buAutoNum type="arabicPeriod"/>
            </a:pPr>
            <a:r>
              <a:rPr lang="nl">
                <a:solidFill>
                  <a:srgbClr val="455B99"/>
                </a:solidFill>
              </a:rPr>
              <a:t>Zoek ook offline</a:t>
            </a:r>
            <a:endParaRPr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EF58ED-348D-4A51-A8D2-A5C9BBFAB3B7}"/>
</file>

<file path=customXml/itemProps2.xml><?xml version="1.0" encoding="utf-8"?>
<ds:datastoreItem xmlns:ds="http://schemas.openxmlformats.org/officeDocument/2006/customXml" ds:itemID="{4FA2CDD4-C6B1-4A6D-B4DE-AC719F18F54E}"/>
</file>

<file path=customXml/itemProps3.xml><?xml version="1.0" encoding="utf-8"?>
<ds:datastoreItem xmlns:ds="http://schemas.openxmlformats.org/officeDocument/2006/customXml" ds:itemID="{2A44455C-F2A6-4F55-8002-E21A274D5E1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