
<file path=[Content_Types].xml><?xml version="1.0" encoding="utf-8"?>
<Types xmlns="http://schemas.openxmlformats.org/package/2006/content-types"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8" Type="http://schemas.openxmlformats.org/officeDocument/2006/relationships/slide" Target="slides/slide3.xml"/><Relationship Id="rId18" Type="http://schemas.openxmlformats.org/officeDocument/2006/relationships/customXml" Target="../customXml/item1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7" Type="http://schemas.openxmlformats.org/officeDocument/2006/relationships/slide" Target="slides/slide2.xml"/><Relationship Id="rId2" Type="http://schemas.openxmlformats.org/officeDocument/2006/relationships/viewProps" Target="viewProps.xml"/><Relationship Id="rId16" Type="http://schemas.openxmlformats.org/officeDocument/2006/relationships/slide" Target="slides/slide11.xml"/><Relationship Id="rId20" Type="http://schemas.openxmlformats.org/officeDocument/2006/relationships/customXml" Target="../customXml/item3.xml"/><Relationship Id="rId11" Type="http://schemas.openxmlformats.org/officeDocument/2006/relationships/slide" Target="slides/slide6.xml"/><Relationship Id="rId1" Type="http://schemas.openxmlformats.org/officeDocument/2006/relationships/theme" Target="theme/theme2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customXml" Target="../customXml/item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3962683c0f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3962683c0f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3962683c0f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3962683c0f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3962683c0f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3962683c0f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2831055bb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2831055bb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3962683c0f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3962683c0f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3962683c0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3962683c0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3962683c0f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3962683c0f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2831055bb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2831055bb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3962683c0f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3962683c0f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3962683c0f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3962683c0f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3962683c0f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3962683c0f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jpg"/><Relationship Id="rId4" Type="http://schemas.openxmlformats.org/officeDocument/2006/relationships/image" Target="../media/image2.png"/><Relationship Id="rId5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12.png"/><Relationship Id="rId6" Type="http://schemas.openxmlformats.org/officeDocument/2006/relationships/hyperlink" Target="http://www.google.nl/" TargetMode="External"/><Relationship Id="rId7" Type="http://schemas.openxmlformats.org/officeDocument/2006/relationships/image" Target="../media/image3.png"/><Relationship Id="rId8" Type="http://schemas.openxmlformats.org/officeDocument/2006/relationships/hyperlink" Target="http://www.google.nl/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1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4.gif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4.gif"/><Relationship Id="rId6" Type="http://schemas.openxmlformats.org/officeDocument/2006/relationships/hyperlink" Target="http://www.rebootonline.com/website-statistics" TargetMode="External"/><Relationship Id="rId7" Type="http://schemas.openxmlformats.org/officeDocument/2006/relationships/hyperlink" Target="https://stats.sidnlabs.nl/nl/web.html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15.jpg"/><Relationship Id="rId6" Type="http://schemas.openxmlformats.org/officeDocument/2006/relationships/image" Target="../media/image20.jpg"/><Relationship Id="rId7" Type="http://schemas.openxmlformats.org/officeDocument/2006/relationships/image" Target="../media/image1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14.png"/><Relationship Id="rId5" Type="http://schemas.openxmlformats.org/officeDocument/2006/relationships/image" Target="../media/image16.png"/><Relationship Id="rId6" Type="http://schemas.openxmlformats.org/officeDocument/2006/relationships/image" Target="../media/image8.png"/><Relationship Id="rId7" Type="http://schemas.openxmlformats.org/officeDocument/2006/relationships/image" Target="../media/image6.png"/><Relationship Id="rId8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10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9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8.jpg"/><Relationship Id="rId4" Type="http://schemas.openxmlformats.org/officeDocument/2006/relationships/image" Target="../media/image2.png"/><Relationship Id="rId5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DD-PO-BB-zoek-je-slim-1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55725" y="338275"/>
            <a:ext cx="4449849" cy="446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387737" y="1072350"/>
            <a:ext cx="4088100" cy="679200"/>
          </a:xfrm>
          <a:prstGeom prst="rect">
            <a:avLst/>
          </a:prstGeom>
          <a:solidFill>
            <a:srgbClr val="0099D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4500">
                <a:solidFill>
                  <a:schemeClr val="lt1"/>
                </a:solidFill>
              </a:rPr>
              <a:t>Zoek (je) slim!</a:t>
            </a:r>
            <a:endParaRPr b="1" sz="45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22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Slim zoeken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met Google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39" name="Google Shape;139;p22" title="DD-PO-BB-zoek-je-slim-15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67051" y="773062"/>
            <a:ext cx="5652249" cy="359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2" title="icoon-bekijken.png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47425" y="3918200"/>
            <a:ext cx="498925" cy="498925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2"/>
          <p:cNvSpPr txBox="1"/>
          <p:nvPr/>
        </p:nvSpPr>
        <p:spPr>
          <a:xfrm>
            <a:off x="5846350" y="3990800"/>
            <a:ext cx="728100" cy="35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1500" u="sng">
                <a:solidFill>
                  <a:schemeClr val="hlink"/>
                </a:solidFill>
                <a:hlinkClick r:id="rId8"/>
              </a:rPr>
              <a:t>Bekijk</a:t>
            </a:r>
            <a:endParaRPr sz="15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3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En nu jullie!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49" name="Google Shape;149;p23" title="DD-PO-BB-zoek-je-slim-16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31701" y="608375"/>
            <a:ext cx="5686701" cy="3926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4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En dus…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57" name="Google Shape;157;p24" title="DD-PO-BB-zoek-je-slim-17.jpg"/>
          <p:cNvPicPr preferRelativeResize="0"/>
          <p:nvPr/>
        </p:nvPicPr>
        <p:blipFill rotWithShape="1">
          <a:blip r:embed="rId5">
            <a:alphaModFix/>
          </a:blip>
          <a:srcRect b="13816" l="13660" r="11934" t="13004"/>
          <a:stretch/>
        </p:blipFill>
        <p:spPr>
          <a:xfrm>
            <a:off x="3595300" y="458238"/>
            <a:ext cx="4622550" cy="4227024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4"/>
          <p:cNvSpPr txBox="1"/>
          <p:nvPr/>
        </p:nvSpPr>
        <p:spPr>
          <a:xfrm>
            <a:off x="4218450" y="1309725"/>
            <a:ext cx="17982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nl">
                <a:solidFill>
                  <a:schemeClr val="dk1"/>
                </a:solidFill>
              </a:rPr>
              <a:t>Véél websites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nl">
                <a:solidFill>
                  <a:schemeClr val="dk1"/>
                </a:solidFill>
              </a:rPr>
              <a:t>Zoekmachines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nl">
                <a:solidFill>
                  <a:schemeClr val="dk1"/>
                </a:solidFill>
              </a:rPr>
              <a:t>Wees kritisch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nl">
                <a:solidFill>
                  <a:schemeClr val="dk1"/>
                </a:solidFill>
              </a:rPr>
              <a:t>Slim zoeken met Google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/>
          <p:nvPr/>
        </p:nvSpPr>
        <p:spPr>
          <a:xfrm>
            <a:off x="801888" y="717350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Hoeveel?!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5" name="Google Shape;65;p14" title="DD-PO-BB-zoek-je-slim-2.gif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96900" y="1384775"/>
            <a:ext cx="1550175" cy="1550175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982675" y="2758850"/>
            <a:ext cx="2458500" cy="155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>
                <a:solidFill>
                  <a:srgbClr val="455B99"/>
                </a:solidFill>
              </a:rPr>
              <a:t>Wereld?</a:t>
            </a:r>
            <a:endParaRPr>
              <a:solidFill>
                <a:srgbClr val="455B99"/>
              </a:solidFill>
            </a:endParaRPr>
          </a:p>
        </p:txBody>
      </p:sp>
      <p:sp>
        <p:nvSpPr>
          <p:cNvPr id="67" name="Google Shape;67;p14"/>
          <p:cNvSpPr txBox="1"/>
          <p:nvPr/>
        </p:nvSpPr>
        <p:spPr>
          <a:xfrm>
            <a:off x="5702800" y="2758850"/>
            <a:ext cx="2581200" cy="184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>
                <a:solidFill>
                  <a:srgbClr val="455B99"/>
                </a:solidFill>
              </a:rPr>
              <a:t>Nederland?</a:t>
            </a:r>
            <a:endParaRPr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5"/>
          <p:cNvSpPr txBox="1"/>
          <p:nvPr/>
        </p:nvSpPr>
        <p:spPr>
          <a:xfrm>
            <a:off x="801888" y="717350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Hoeveel?!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5" name="Google Shape;75;p15" title="DD-PO-BB-zoek-je-slim-2.gif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96900" y="1384775"/>
            <a:ext cx="1550175" cy="155017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5"/>
          <p:cNvSpPr txBox="1"/>
          <p:nvPr/>
        </p:nvSpPr>
        <p:spPr>
          <a:xfrm>
            <a:off x="982675" y="2758850"/>
            <a:ext cx="2458500" cy="155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>
                <a:solidFill>
                  <a:srgbClr val="455B99"/>
                </a:solidFill>
              </a:rPr>
              <a:t>Wereld</a:t>
            </a:r>
            <a:endParaRPr b="1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>
                <a:solidFill>
                  <a:srgbClr val="455B99"/>
                </a:solidFill>
              </a:rPr>
              <a:t>1.130.000.000 (1,13 miljard) websites op de wereld</a:t>
            </a:r>
            <a:endParaRPr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>
                <a:solidFill>
                  <a:srgbClr val="455B99"/>
                </a:solidFill>
              </a:rPr>
              <a:t>Bron: </a:t>
            </a:r>
            <a:r>
              <a:rPr lang="nl" u="sng">
                <a:solidFill>
                  <a:schemeClr val="hlink"/>
                </a:solidFill>
                <a:hlinkClick r:id="rId6"/>
              </a:rPr>
              <a:t>Reboot Online</a:t>
            </a:r>
            <a:endParaRPr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>
                <a:solidFill>
                  <a:srgbClr val="455B99"/>
                </a:solidFill>
              </a:rPr>
              <a:t>(januari 2025)</a:t>
            </a:r>
            <a:endParaRPr>
              <a:solidFill>
                <a:srgbClr val="455B99"/>
              </a:solidFill>
            </a:endParaRPr>
          </a:p>
        </p:txBody>
      </p:sp>
      <p:sp>
        <p:nvSpPr>
          <p:cNvPr id="77" name="Google Shape;77;p15"/>
          <p:cNvSpPr txBox="1"/>
          <p:nvPr/>
        </p:nvSpPr>
        <p:spPr>
          <a:xfrm>
            <a:off x="5702800" y="2758850"/>
            <a:ext cx="2581200" cy="184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>
                <a:solidFill>
                  <a:srgbClr val="455B99"/>
                </a:solidFill>
              </a:rPr>
              <a:t>Nederland</a:t>
            </a:r>
            <a:endParaRPr b="1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>
                <a:solidFill>
                  <a:srgbClr val="455B99"/>
                </a:solidFill>
              </a:rPr>
              <a:t>6.000.000 (6 miljoen) geregistreerde websites</a:t>
            </a:r>
            <a:endParaRPr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>
                <a:solidFill>
                  <a:srgbClr val="455B99"/>
                </a:solidFill>
              </a:rPr>
              <a:t>5.000.000 (5 miljoen) </a:t>
            </a:r>
            <a:endParaRPr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>
                <a:solidFill>
                  <a:srgbClr val="455B99"/>
                </a:solidFill>
              </a:rPr>
              <a:t>zijn daarvan actief</a:t>
            </a:r>
            <a:endParaRPr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>
                <a:solidFill>
                  <a:srgbClr val="455B99"/>
                </a:solidFill>
              </a:rPr>
              <a:t>Bron: </a:t>
            </a:r>
            <a:r>
              <a:rPr lang="nl" u="sng">
                <a:solidFill>
                  <a:schemeClr val="hlink"/>
                </a:solidFill>
                <a:hlinkClick r:id="rId7"/>
              </a:rPr>
              <a:t>SIDN</a:t>
            </a:r>
            <a:r>
              <a:rPr lang="nl">
                <a:solidFill>
                  <a:srgbClr val="455B99"/>
                </a:solidFill>
              </a:rPr>
              <a:t> (januari 2025)</a:t>
            </a:r>
            <a:endParaRPr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6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Zoekmachines in Nederland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5" name="Google Shape;85;p16" title="DD-PO-BB-zoek-je-slim-3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75527" y="2152826"/>
            <a:ext cx="2519760" cy="1680668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6" title="DD-PO-BB-zoek-je-slim-5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312114" y="2152826"/>
            <a:ext cx="2519760" cy="1680668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6" title="DD-PO-BB-zoek-je-slim-4.jp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48712" y="2152832"/>
            <a:ext cx="2519760" cy="16806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7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Zoekmachines voor kinderen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5" name="Google Shape;95;p17" title="DD-PO-BB-zoek-je-slim-6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7803" y="1602824"/>
            <a:ext cx="2245329" cy="1372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7" title="DD-PO-BB-zoek-je-slim-7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51158" y="1766283"/>
            <a:ext cx="2563040" cy="1045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7" title="DD-PO-BB-zoek-je-slim-8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031248" y="1811085"/>
            <a:ext cx="2541681" cy="955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7" title="DD-PO-BB-zoek-je-slim-10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743654" y="3312897"/>
            <a:ext cx="2563040" cy="1074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7" title="DD-PO-BB-zoek-je-slim-9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132027" y="3129456"/>
            <a:ext cx="2218590" cy="14417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8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Werk genoeg!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07" name="Google Shape;107;p18" title="DD-PO-BB-zoek-je-slim-11.jpg"/>
          <p:cNvPicPr preferRelativeResize="0"/>
          <p:nvPr/>
        </p:nvPicPr>
        <p:blipFill rotWithShape="1">
          <a:blip r:embed="rId5">
            <a:alphaModFix/>
          </a:blip>
          <a:srcRect b="0" l="4383" r="3712" t="0"/>
          <a:stretch/>
        </p:blipFill>
        <p:spPr>
          <a:xfrm>
            <a:off x="3742050" y="622775"/>
            <a:ext cx="4776624" cy="3897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9"/>
          <p:cNvSpPr txBox="1"/>
          <p:nvPr/>
        </p:nvSpPr>
        <p:spPr>
          <a:xfrm>
            <a:off x="762575" y="930225"/>
            <a:ext cx="25467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Veel vakken op school zijn nutteloos!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15" name="Google Shape;115;p19" title="DD-PO-BB-zoek-je-slim-12.jpg"/>
          <p:cNvPicPr preferRelativeResize="0"/>
          <p:nvPr/>
        </p:nvPicPr>
        <p:blipFill rotWithShape="1">
          <a:blip r:embed="rId5">
            <a:alphaModFix/>
          </a:blip>
          <a:srcRect b="0" l="16156" r="0" t="0"/>
          <a:stretch/>
        </p:blipFill>
        <p:spPr>
          <a:xfrm>
            <a:off x="3529300" y="541975"/>
            <a:ext cx="5103050" cy="4059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20" title="DD-PO-BB-zoek-je-slim-13.jpg"/>
          <p:cNvPicPr preferRelativeResize="0"/>
          <p:nvPr/>
        </p:nvPicPr>
        <p:blipFill rotWithShape="1">
          <a:blip r:embed="rId3">
            <a:alphaModFix/>
          </a:blip>
          <a:srcRect b="4779" l="0" r="0" t="8632"/>
          <a:stretch/>
        </p:blipFill>
        <p:spPr>
          <a:xfrm>
            <a:off x="341513" y="128400"/>
            <a:ext cx="8460980" cy="488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0"/>
          <p:cNvSpPr txBox="1"/>
          <p:nvPr/>
        </p:nvSpPr>
        <p:spPr>
          <a:xfrm>
            <a:off x="762575" y="930225"/>
            <a:ext cx="1695300" cy="571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Bronnen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21" title="DD-PO-BB-zoek-je-slim-14.png"/>
          <p:cNvPicPr preferRelativeResize="0"/>
          <p:nvPr/>
        </p:nvPicPr>
        <p:blipFill rotWithShape="1">
          <a:blip r:embed="rId5">
            <a:alphaModFix/>
          </a:blip>
          <a:srcRect b="14909" l="0" r="0" t="9021"/>
          <a:stretch/>
        </p:blipFill>
        <p:spPr>
          <a:xfrm>
            <a:off x="1444850" y="1"/>
            <a:ext cx="6254300" cy="4757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1"/>
          <p:cNvSpPr txBox="1"/>
          <p:nvPr/>
        </p:nvSpPr>
        <p:spPr>
          <a:xfrm>
            <a:off x="2611575" y="2083825"/>
            <a:ext cx="3926100" cy="24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>
                <a:solidFill>
                  <a:srgbClr val="455B99"/>
                </a:solidFill>
              </a:rPr>
              <a:t>Tips!</a:t>
            </a:r>
            <a:endParaRPr>
              <a:solidFill>
                <a:srgbClr val="455B99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1400"/>
              <a:buAutoNum type="arabicPeriod"/>
            </a:pPr>
            <a:r>
              <a:rPr lang="nl">
                <a:solidFill>
                  <a:srgbClr val="455B99"/>
                </a:solidFill>
              </a:rPr>
              <a:t>Geloof niet alles wat je op het internet leest.</a:t>
            </a:r>
            <a:endParaRPr>
              <a:solidFill>
                <a:srgbClr val="455B99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1400"/>
              <a:buAutoNum type="arabicPeriod"/>
            </a:pPr>
            <a:r>
              <a:rPr lang="nl">
                <a:solidFill>
                  <a:srgbClr val="455B99"/>
                </a:solidFill>
              </a:rPr>
              <a:t>Bedenk goed waar je naar op zoek bent.</a:t>
            </a:r>
            <a:endParaRPr>
              <a:solidFill>
                <a:srgbClr val="455B99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1400"/>
              <a:buAutoNum type="arabicPeriod"/>
            </a:pPr>
            <a:r>
              <a:rPr lang="nl">
                <a:solidFill>
                  <a:srgbClr val="455B99"/>
                </a:solidFill>
              </a:rPr>
              <a:t>Geef duidelijke opdrachten aan zoekmachines.</a:t>
            </a:r>
            <a:endParaRPr>
              <a:solidFill>
                <a:srgbClr val="455B99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1400"/>
              <a:buAutoNum type="arabicPeriod"/>
            </a:pPr>
            <a:r>
              <a:rPr lang="nl">
                <a:solidFill>
                  <a:srgbClr val="455B99"/>
                </a:solidFill>
              </a:rPr>
              <a:t>Onderzoek het doel van de auteur.</a:t>
            </a:r>
            <a:endParaRPr>
              <a:solidFill>
                <a:srgbClr val="455B99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1400"/>
              <a:buAutoNum type="arabicPeriod"/>
            </a:pPr>
            <a:r>
              <a:rPr lang="nl">
                <a:solidFill>
                  <a:srgbClr val="455B99"/>
                </a:solidFill>
              </a:rPr>
              <a:t>Neem de tijd om zorgvuldig te lezen. </a:t>
            </a:r>
            <a:endParaRPr>
              <a:solidFill>
                <a:srgbClr val="455B99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1400"/>
              <a:buAutoNum type="arabicPeriod"/>
            </a:pPr>
            <a:r>
              <a:rPr lang="nl">
                <a:solidFill>
                  <a:srgbClr val="455B99"/>
                </a:solidFill>
              </a:rPr>
              <a:t>Laat je niet afleiden.</a:t>
            </a:r>
            <a:endParaRPr>
              <a:solidFill>
                <a:srgbClr val="455B99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1400"/>
              <a:buAutoNum type="arabicPeriod"/>
            </a:pPr>
            <a:r>
              <a:rPr lang="nl">
                <a:solidFill>
                  <a:srgbClr val="455B99"/>
                </a:solidFill>
              </a:rPr>
              <a:t>Zoek ook offline</a:t>
            </a:r>
            <a:endParaRPr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Een nieuw document maken." ma:contentTypeScope="" ma:versionID="274cf70196ce5a7aa853d6b0d7d12aad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aa6a049cc8fd16cbfe4481abcbc6be91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7EF58ED-348D-4A51-A8D2-A5C9BBFAB3B7}"/>
</file>

<file path=customXml/itemProps2.xml><?xml version="1.0" encoding="utf-8"?>
<ds:datastoreItem xmlns:ds="http://schemas.openxmlformats.org/officeDocument/2006/customXml" ds:itemID="{4FA2CDD4-C6B1-4A6D-B4DE-AC719F18F54E}"/>
</file>

<file path=customXml/itemProps3.xml><?xml version="1.0" encoding="utf-8"?>
<ds:datastoreItem xmlns:ds="http://schemas.openxmlformats.org/officeDocument/2006/customXml" ds:itemID="{2A44455C-F2A6-4F55-8002-E21A274D5E12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