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29" Type="http://schemas.openxmlformats.org/officeDocument/2006/relationships/customXml" Target="../customXml/item3.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slide" Target="slides/slide18.xml"/><Relationship Id="rId5" Type="http://schemas.openxmlformats.org/officeDocument/2006/relationships/notesMaster" Target="notesMasters/notesMaster1.xml"/><Relationship Id="rId15" Type="http://schemas.openxmlformats.org/officeDocument/2006/relationships/slide" Target="slides/slide10.xml"/><Relationship Id="rId28"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43a35daa0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43a35daa0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43a35daa08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43a35daa0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43a35daa0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43a35daa0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43a35daa08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43a35daa08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43a35daa08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43a35daa08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43a35daa08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43a35daa0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43a35daa0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43a35daa0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43a35daa0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43a35daa0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43a35daa08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43a35daa08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43a35daa08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43a35daa08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43a35daa0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43a35daa0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43a35daa08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43a35daa08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43a35daa0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43a35daa0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43a35daa0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43a35daa0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43a35daa08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43a35daa08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43a35daa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43a35daa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43a35daa0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43a35daa0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43a35daa0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43a35daa0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43a35daa0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43a35daa0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43a35daa08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43a35daa08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http://www.youtube.com/watch?v=RF4f3p9dzHQ" TargetMode="External"/><Relationship Id="rId5"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www.youtube.com/watch?v=AZfVgJqukGM" TargetMode="External"/><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08"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10" name="Google Shape;110;p22"/>
          <p:cNvSpPr txBox="1"/>
          <p:nvPr/>
        </p:nvSpPr>
        <p:spPr>
          <a:xfrm>
            <a:off x="1792975" y="1116388"/>
            <a:ext cx="5984700" cy="29505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Hoe denk jij dan over het beschikbaar stellen van jouw data?</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Ik doe niets fout, dus mijn data mogen ze hebben. </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Mijn data mogen ze hebben, zo lang ik maar weet waarvoor het wordt gebruikt. </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Mijn privacy is te belangrijk. Ik wil niet dat ze al die data van mij hebben. </a:t>
            </a:r>
            <a:endParaRPr sz="1800">
              <a:solidFill>
                <a:srgbClr val="FC1C10"/>
              </a:solidFill>
            </a:endParaRPr>
          </a:p>
        </p:txBody>
      </p:sp>
      <p:pic>
        <p:nvPicPr>
          <p:cNvPr id="111" name="Google Shape;111;p22" title="DD-PO-BB-zo-verdienen-games-aan-jou-4.png"/>
          <p:cNvPicPr preferRelativeResize="0"/>
          <p:nvPr/>
        </p:nvPicPr>
        <p:blipFill>
          <a:blip r:embed="rId4">
            <a:alphaModFix/>
          </a:blip>
          <a:stretch>
            <a:fillRect/>
          </a:stretch>
        </p:blipFill>
        <p:spPr>
          <a:xfrm>
            <a:off x="336851" y="1076613"/>
            <a:ext cx="1919075" cy="1764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23"/>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Data en overheid</a:t>
            </a:r>
            <a:endParaRPr sz="3000">
              <a:solidFill>
                <a:srgbClr val="455B99"/>
              </a:solidFill>
            </a:endParaRPr>
          </a:p>
        </p:txBody>
      </p:sp>
      <p:pic>
        <p:nvPicPr>
          <p:cNvPr id="117" name="Google Shape;117;p23" title="DD-PO-BB-wij-zijn-data-7.gif"/>
          <p:cNvPicPr preferRelativeResize="0"/>
          <p:nvPr/>
        </p:nvPicPr>
        <p:blipFill>
          <a:blip r:embed="rId4">
            <a:alphaModFix/>
          </a:blip>
          <a:stretch>
            <a:fillRect/>
          </a:stretch>
        </p:blipFill>
        <p:spPr>
          <a:xfrm>
            <a:off x="2392826" y="1504200"/>
            <a:ext cx="4358350" cy="2905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21" name="Shape 121"/>
        <p:cNvGrpSpPr/>
        <p:nvPr/>
      </p:nvGrpSpPr>
      <p:grpSpPr>
        <a:xfrm>
          <a:off x="0" y="0"/>
          <a:ext cx="0" cy="0"/>
          <a:chOff x="0" y="0"/>
          <a:chExt cx="0" cy="0"/>
        </a:xfrm>
      </p:grpSpPr>
      <p:pic>
        <p:nvPicPr>
          <p:cNvPr id="122" name="Google Shape;122;p24"/>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23" name="Google Shape;123;p24"/>
          <p:cNvSpPr txBox="1"/>
          <p:nvPr/>
        </p:nvSpPr>
        <p:spPr>
          <a:xfrm>
            <a:off x="1667400" y="1707300"/>
            <a:ext cx="5809200" cy="17289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2000">
                <a:solidFill>
                  <a:srgbClr val="FC1C10"/>
                </a:solidFill>
              </a:rPr>
              <a:t>Als je te hard rijdt, krijg je een boete.</a:t>
            </a:r>
            <a:endParaRPr sz="2000">
              <a:solidFill>
                <a:srgbClr val="FC1C10"/>
              </a:solidFill>
            </a:endParaRPr>
          </a:p>
          <a:p>
            <a:pPr indent="0" lvl="0" marL="0" rtl="0" algn="l">
              <a:spcBef>
                <a:spcPts val="0"/>
              </a:spcBef>
              <a:spcAft>
                <a:spcPts val="0"/>
              </a:spcAft>
              <a:buNone/>
            </a:pPr>
            <a:r>
              <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Terecht</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Onterecht</a:t>
            </a:r>
            <a:endParaRPr sz="2000">
              <a:solidFill>
                <a:srgbClr val="FC1C10"/>
              </a:solidFill>
            </a:endParaRPr>
          </a:p>
        </p:txBody>
      </p:sp>
      <p:pic>
        <p:nvPicPr>
          <p:cNvPr id="124" name="Google Shape;124;p24" title="DD-PO-BB-wij-zijn-data-8.png"/>
          <p:cNvPicPr preferRelativeResize="0"/>
          <p:nvPr/>
        </p:nvPicPr>
        <p:blipFill>
          <a:blip r:embed="rId4">
            <a:alphaModFix/>
          </a:blip>
          <a:stretch>
            <a:fillRect/>
          </a:stretch>
        </p:blipFill>
        <p:spPr>
          <a:xfrm>
            <a:off x="4854900" y="336575"/>
            <a:ext cx="1880186" cy="1728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30" name="Google Shape;130;p25"/>
          <p:cNvSpPr txBox="1"/>
          <p:nvPr/>
        </p:nvSpPr>
        <p:spPr>
          <a:xfrm>
            <a:off x="1667400" y="1707300"/>
            <a:ext cx="5809200" cy="19614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2000">
                <a:solidFill>
                  <a:srgbClr val="FC1C10"/>
                </a:solidFill>
              </a:rPr>
              <a:t>Als je buiten op straat je hond niet aan de lijn houdt, krijg je een boete. </a:t>
            </a:r>
            <a:endParaRPr sz="2000">
              <a:solidFill>
                <a:srgbClr val="FC1C10"/>
              </a:solidFill>
            </a:endParaRPr>
          </a:p>
          <a:p>
            <a:pPr indent="0" lvl="0" marL="0" rtl="0" algn="l">
              <a:spcBef>
                <a:spcPts val="0"/>
              </a:spcBef>
              <a:spcAft>
                <a:spcPts val="0"/>
              </a:spcAft>
              <a:buNone/>
            </a:pPr>
            <a:r>
              <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Terecht</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Onterecht</a:t>
            </a:r>
            <a:endParaRPr sz="2000">
              <a:solidFill>
                <a:srgbClr val="FC1C10"/>
              </a:solidFill>
            </a:endParaRPr>
          </a:p>
        </p:txBody>
      </p:sp>
      <p:pic>
        <p:nvPicPr>
          <p:cNvPr id="131" name="Google Shape;131;p25" title="DD-PO-BB-wij-zijn-data-8.png"/>
          <p:cNvPicPr preferRelativeResize="0"/>
          <p:nvPr/>
        </p:nvPicPr>
        <p:blipFill>
          <a:blip r:embed="rId4">
            <a:alphaModFix/>
          </a:blip>
          <a:stretch>
            <a:fillRect/>
          </a:stretch>
        </p:blipFill>
        <p:spPr>
          <a:xfrm>
            <a:off x="4854900" y="336575"/>
            <a:ext cx="1880186" cy="1728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35" name="Shape 135"/>
        <p:cNvGrpSpPr/>
        <p:nvPr/>
      </p:nvGrpSpPr>
      <p:grpSpPr>
        <a:xfrm>
          <a:off x="0" y="0"/>
          <a:ext cx="0" cy="0"/>
          <a:chOff x="0" y="0"/>
          <a:chExt cx="0" cy="0"/>
        </a:xfrm>
      </p:grpSpPr>
      <p:pic>
        <p:nvPicPr>
          <p:cNvPr id="136" name="Google Shape;136;p26"/>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37" name="Google Shape;137;p26"/>
          <p:cNvSpPr txBox="1"/>
          <p:nvPr/>
        </p:nvSpPr>
        <p:spPr>
          <a:xfrm>
            <a:off x="1667400" y="1707300"/>
            <a:ext cx="5809200" cy="19614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2000">
                <a:solidFill>
                  <a:srgbClr val="FC1C10"/>
                </a:solidFill>
              </a:rPr>
              <a:t>Als je je negatief uitlaat over de regering, </a:t>
            </a:r>
            <a:endParaRPr sz="2000">
              <a:solidFill>
                <a:srgbClr val="FC1C10"/>
              </a:solidFill>
            </a:endParaRPr>
          </a:p>
          <a:p>
            <a:pPr indent="0" lvl="0" marL="0" rtl="0" algn="l">
              <a:spcBef>
                <a:spcPts val="0"/>
              </a:spcBef>
              <a:spcAft>
                <a:spcPts val="0"/>
              </a:spcAft>
              <a:buNone/>
            </a:pPr>
            <a:r>
              <a:rPr lang="nl" sz="2000">
                <a:solidFill>
                  <a:srgbClr val="FC1C10"/>
                </a:solidFill>
              </a:rPr>
              <a:t>krijg je een boete.</a:t>
            </a:r>
            <a:endParaRPr sz="2000">
              <a:solidFill>
                <a:srgbClr val="FC1C10"/>
              </a:solidFill>
            </a:endParaRPr>
          </a:p>
          <a:p>
            <a:pPr indent="0" lvl="0" marL="0" rtl="0" algn="l">
              <a:spcBef>
                <a:spcPts val="0"/>
              </a:spcBef>
              <a:spcAft>
                <a:spcPts val="0"/>
              </a:spcAft>
              <a:buNone/>
            </a:pPr>
            <a:r>
              <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Terecht</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Onterecht</a:t>
            </a:r>
            <a:endParaRPr sz="2000">
              <a:solidFill>
                <a:srgbClr val="FC1C10"/>
              </a:solidFill>
            </a:endParaRPr>
          </a:p>
        </p:txBody>
      </p:sp>
      <p:pic>
        <p:nvPicPr>
          <p:cNvPr id="138" name="Google Shape;138;p26" title="DD-PO-BB-wij-zijn-data-8.png"/>
          <p:cNvPicPr preferRelativeResize="0"/>
          <p:nvPr/>
        </p:nvPicPr>
        <p:blipFill>
          <a:blip r:embed="rId4">
            <a:alphaModFix/>
          </a:blip>
          <a:stretch>
            <a:fillRect/>
          </a:stretch>
        </p:blipFill>
        <p:spPr>
          <a:xfrm>
            <a:off x="4854900" y="336575"/>
            <a:ext cx="1880186" cy="1728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44" name="Google Shape;144;p27"/>
          <p:cNvSpPr txBox="1"/>
          <p:nvPr/>
        </p:nvSpPr>
        <p:spPr>
          <a:xfrm>
            <a:off x="1667400" y="1707300"/>
            <a:ext cx="5809200" cy="19614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2000">
                <a:solidFill>
                  <a:srgbClr val="FC1C10"/>
                </a:solidFill>
              </a:rPr>
              <a:t>Als jouw vrienden zich negatief uiten over de regering, krijgen zij </a:t>
            </a:r>
            <a:r>
              <a:rPr lang="nl" sz="2000">
                <a:solidFill>
                  <a:srgbClr val="FC1C10"/>
                </a:solidFill>
              </a:rPr>
              <a:t>én jij een boete. </a:t>
            </a:r>
            <a:endParaRPr sz="2000">
              <a:solidFill>
                <a:srgbClr val="FC1C10"/>
              </a:solidFill>
            </a:endParaRPr>
          </a:p>
          <a:p>
            <a:pPr indent="0" lvl="0" marL="0" rtl="0" algn="l">
              <a:spcBef>
                <a:spcPts val="0"/>
              </a:spcBef>
              <a:spcAft>
                <a:spcPts val="0"/>
              </a:spcAft>
              <a:buNone/>
            </a:pPr>
            <a:r>
              <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Terecht</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Onterecht</a:t>
            </a:r>
            <a:endParaRPr sz="2000">
              <a:solidFill>
                <a:srgbClr val="FC1C10"/>
              </a:solidFill>
            </a:endParaRPr>
          </a:p>
        </p:txBody>
      </p:sp>
      <p:pic>
        <p:nvPicPr>
          <p:cNvPr id="145" name="Google Shape;145;p27" title="DD-PO-BB-wij-zijn-data-8.png"/>
          <p:cNvPicPr preferRelativeResize="0"/>
          <p:nvPr/>
        </p:nvPicPr>
        <p:blipFill>
          <a:blip r:embed="rId4">
            <a:alphaModFix/>
          </a:blip>
          <a:stretch>
            <a:fillRect/>
          </a:stretch>
        </p:blipFill>
        <p:spPr>
          <a:xfrm>
            <a:off x="4854900" y="336575"/>
            <a:ext cx="1880186" cy="17289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descr="Dit filmpje is onderdeel van de vierde les van de Nationale AI-cursus Junior. &#10;Ga naar futurenl.org/nationale-ai-cursus-junior voor meer informatie." id="150" name="Google Shape;150;p28" title="Het Chinese sociale kredietsysteem">
            <a:hlinkClick r:id="rId4"/>
          </p:cNvPr>
          <p:cNvPicPr preferRelativeResize="0"/>
          <p:nvPr/>
        </p:nvPicPr>
        <p:blipFill>
          <a:blip r:embed="rId5">
            <a:alphaModFix/>
          </a:blip>
          <a:stretch>
            <a:fillRect/>
          </a:stretch>
        </p:blipFill>
        <p:spPr>
          <a:xfrm>
            <a:off x="1374663" y="773250"/>
            <a:ext cx="6394675" cy="359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Wat vind jij belangrijk?</a:t>
            </a:r>
            <a:endParaRPr sz="3000">
              <a:solidFill>
                <a:srgbClr val="455B99"/>
              </a:solidFill>
            </a:endParaRPr>
          </a:p>
        </p:txBody>
      </p:sp>
      <p:pic>
        <p:nvPicPr>
          <p:cNvPr id="156" name="Google Shape;156;p29" title="DD-PO-BB-wij-zijn-data-9.png"/>
          <p:cNvPicPr preferRelativeResize="0"/>
          <p:nvPr/>
        </p:nvPicPr>
        <p:blipFill>
          <a:blip r:embed="rId4">
            <a:alphaModFix/>
          </a:blip>
          <a:stretch>
            <a:fillRect/>
          </a:stretch>
        </p:blipFill>
        <p:spPr>
          <a:xfrm>
            <a:off x="1293250" y="1543775"/>
            <a:ext cx="6557476" cy="2948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30"/>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Dit vinden wij belangrijk!</a:t>
            </a:r>
            <a:endParaRPr sz="3000">
              <a:solidFill>
                <a:srgbClr val="455B99"/>
              </a:solidFill>
            </a:endParaRPr>
          </a:p>
        </p:txBody>
      </p:sp>
      <p:pic>
        <p:nvPicPr>
          <p:cNvPr id="162" name="Google Shape;162;p30" title="DD-PO-BB-wij-zijn-data-10.png"/>
          <p:cNvPicPr preferRelativeResize="0"/>
          <p:nvPr/>
        </p:nvPicPr>
        <p:blipFill rotWithShape="1">
          <a:blip r:embed="rId4">
            <a:alphaModFix/>
          </a:blip>
          <a:srcRect b="23966" l="0" r="0" t="21214"/>
          <a:stretch/>
        </p:blipFill>
        <p:spPr>
          <a:xfrm>
            <a:off x="2413963" y="1760950"/>
            <a:ext cx="4316075" cy="2366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66" name="Shape 166"/>
        <p:cNvGrpSpPr/>
        <p:nvPr/>
      </p:nvGrpSpPr>
      <p:grpSpPr>
        <a:xfrm>
          <a:off x="0" y="0"/>
          <a:ext cx="0" cy="0"/>
          <a:chOff x="0" y="0"/>
          <a:chExt cx="0" cy="0"/>
        </a:xfrm>
      </p:grpSpPr>
      <p:pic>
        <p:nvPicPr>
          <p:cNvPr id="167" name="Google Shape;167;p31"/>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68" name="Google Shape;168;p31"/>
          <p:cNvSpPr txBox="1"/>
          <p:nvPr/>
        </p:nvSpPr>
        <p:spPr>
          <a:xfrm>
            <a:off x="1667400" y="1422300"/>
            <a:ext cx="5809200" cy="22989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2000">
                <a:solidFill>
                  <a:srgbClr val="FC1C10"/>
                </a:solidFill>
              </a:rPr>
              <a:t>Zou je graag zo’n systeem in Nederland willen hebben?</a:t>
            </a:r>
            <a:endParaRPr sz="2000">
              <a:solidFill>
                <a:srgbClr val="FC1C10"/>
              </a:solidFill>
            </a:endParaRPr>
          </a:p>
          <a:p>
            <a:pPr indent="0" lvl="0" marL="0" rtl="0" algn="l">
              <a:spcBef>
                <a:spcPts val="0"/>
              </a:spcBef>
              <a:spcAft>
                <a:spcPts val="0"/>
              </a:spcAft>
              <a:buNone/>
            </a:pPr>
            <a:r>
              <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Absoluut.</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Ik ben nog niet overtuigd.</a:t>
            </a:r>
            <a:endParaRPr sz="2000">
              <a:solidFill>
                <a:srgbClr val="FC1C10"/>
              </a:solidFill>
            </a:endParaRPr>
          </a:p>
          <a:p>
            <a:pPr indent="-355600" lvl="0" marL="457200" rtl="0" algn="l">
              <a:spcBef>
                <a:spcPts val="0"/>
              </a:spcBef>
              <a:spcAft>
                <a:spcPts val="0"/>
              </a:spcAft>
              <a:buClr>
                <a:srgbClr val="FC1C10"/>
              </a:buClr>
              <a:buSzPts val="2000"/>
              <a:buAutoNum type="alphaLcPeriod"/>
            </a:pPr>
            <a:r>
              <a:rPr lang="nl" sz="2000">
                <a:solidFill>
                  <a:srgbClr val="FC1C10"/>
                </a:solidFill>
              </a:rPr>
              <a:t>Nee, zeker niet.</a:t>
            </a:r>
            <a:endParaRPr sz="2000">
              <a:solidFill>
                <a:srgbClr val="FC1C10"/>
              </a:solidFill>
            </a:endParaRPr>
          </a:p>
        </p:txBody>
      </p:sp>
      <p:pic>
        <p:nvPicPr>
          <p:cNvPr id="169" name="Google Shape;169;p31" title="DD-PO-BB-zo-verdienen-games-aan-jou-4.png"/>
          <p:cNvPicPr preferRelativeResize="0"/>
          <p:nvPr/>
        </p:nvPicPr>
        <p:blipFill>
          <a:blip r:embed="rId4">
            <a:alphaModFix/>
          </a:blip>
          <a:stretch>
            <a:fillRect/>
          </a:stretch>
        </p:blipFill>
        <p:spPr>
          <a:xfrm>
            <a:off x="212125" y="1171688"/>
            <a:ext cx="1919075" cy="176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57" name="Shape 57"/>
        <p:cNvGrpSpPr/>
        <p:nvPr/>
      </p:nvGrpSpPr>
      <p:grpSpPr>
        <a:xfrm>
          <a:off x="0" y="0"/>
          <a:ext cx="0" cy="0"/>
          <a:chOff x="0" y="0"/>
          <a:chExt cx="0" cy="0"/>
        </a:xfrm>
      </p:grpSpPr>
      <p:pic>
        <p:nvPicPr>
          <p:cNvPr id="58" name="Google Shape;58;p14"/>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59" name="Google Shape;59;p14"/>
          <p:cNvSpPr txBox="1"/>
          <p:nvPr/>
        </p:nvSpPr>
        <p:spPr>
          <a:xfrm>
            <a:off x="1667400" y="1096050"/>
            <a:ext cx="5809200" cy="24699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Een vriend plaatst een oncharmante foto van je op Instagram en je wordt automatisch getagd.</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Wat vind jij?</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Handig!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Privacyschending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Liever niet, zo’n systeem</a:t>
            </a:r>
            <a:endParaRPr sz="1800">
              <a:solidFill>
                <a:srgbClr val="FC1C10"/>
              </a:solidFill>
            </a:endParaRPr>
          </a:p>
        </p:txBody>
      </p:sp>
      <p:pic>
        <p:nvPicPr>
          <p:cNvPr id="60" name="Google Shape;60;p14" title="DD-PO-BB-wij-zijn-data-2.png"/>
          <p:cNvPicPr preferRelativeResize="0"/>
          <p:nvPr/>
        </p:nvPicPr>
        <p:blipFill>
          <a:blip r:embed="rId4">
            <a:alphaModFix/>
          </a:blip>
          <a:stretch>
            <a:fillRect/>
          </a:stretch>
        </p:blipFill>
        <p:spPr>
          <a:xfrm>
            <a:off x="118700" y="1869350"/>
            <a:ext cx="1909075" cy="1755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73" name="Shape 173"/>
        <p:cNvGrpSpPr/>
        <p:nvPr/>
      </p:nvGrpSpPr>
      <p:grpSpPr>
        <a:xfrm>
          <a:off x="0" y="0"/>
          <a:ext cx="0" cy="0"/>
          <a:chOff x="0" y="0"/>
          <a:chExt cx="0" cy="0"/>
        </a:xfrm>
      </p:grpSpPr>
      <p:pic>
        <p:nvPicPr>
          <p:cNvPr id="174" name="Google Shape;174;p32"/>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75" name="Google Shape;175;p32"/>
          <p:cNvSpPr txBox="1"/>
          <p:nvPr/>
        </p:nvSpPr>
        <p:spPr>
          <a:xfrm>
            <a:off x="1381350" y="968400"/>
            <a:ext cx="6381300" cy="34926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b="1" lang="nl" sz="1800">
                <a:solidFill>
                  <a:srgbClr val="FC1C10"/>
                </a:solidFill>
              </a:rPr>
              <a:t>Wat hebben we geleerd?</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kunt benoemen wat de invloed is van AI op jouw dagelijkse leven. </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bent je bewust van het verschil tussen het menselijke aspect (met gevoel) en het technologische aspect (zonder gevoel).</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vormt een eigen mening over de inzet van AI, nu en in de toekomst. </a:t>
            </a:r>
            <a:endParaRPr sz="1800">
              <a:solidFill>
                <a:srgbClr val="FC1C10"/>
              </a:solidFill>
            </a:endParaRPr>
          </a:p>
          <a:p>
            <a:pPr indent="0" lvl="0" marL="0" rtl="0" algn="l">
              <a:spcBef>
                <a:spcPts val="0"/>
              </a:spcBef>
              <a:spcAft>
                <a:spcPts val="0"/>
              </a:spcAft>
              <a:buNone/>
            </a:pPr>
            <a:r>
              <a:t/>
            </a:r>
            <a:endParaRPr sz="1800">
              <a:solidFill>
                <a:srgbClr val="FC1C10"/>
              </a:solidFill>
            </a:endParaRPr>
          </a:p>
        </p:txBody>
      </p:sp>
      <p:pic>
        <p:nvPicPr>
          <p:cNvPr id="176" name="Google Shape;176;p32" title="DD-PO-BB-zo-verdienen-games-aan-jou-4.png"/>
          <p:cNvPicPr preferRelativeResize="0"/>
          <p:nvPr/>
        </p:nvPicPr>
        <p:blipFill>
          <a:blip r:embed="rId4">
            <a:alphaModFix/>
          </a:blip>
          <a:stretch>
            <a:fillRect/>
          </a:stretch>
        </p:blipFill>
        <p:spPr>
          <a:xfrm>
            <a:off x="-78000" y="1095488"/>
            <a:ext cx="1919075" cy="1764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B0A9"/>
        </a:solidFill>
      </p:bgPr>
    </p:bg>
    <p:spTree>
      <p:nvGrpSpPr>
        <p:cNvPr id="180" name="Shape 180"/>
        <p:cNvGrpSpPr/>
        <p:nvPr/>
      </p:nvGrpSpPr>
      <p:grpSpPr>
        <a:xfrm>
          <a:off x="0" y="0"/>
          <a:ext cx="0" cy="0"/>
          <a:chOff x="0" y="0"/>
          <a:chExt cx="0" cy="0"/>
        </a:xfrm>
      </p:grpSpPr>
      <p:pic>
        <p:nvPicPr>
          <p:cNvPr id="181" name="Google Shape;181;p33"/>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82" name="Google Shape;182;p33"/>
          <p:cNvSpPr txBox="1"/>
          <p:nvPr/>
        </p:nvSpPr>
        <p:spPr>
          <a:xfrm>
            <a:off x="2235000" y="1342500"/>
            <a:ext cx="4674000" cy="2458500"/>
          </a:xfrm>
          <a:prstGeom prst="rect">
            <a:avLst/>
          </a:prstGeom>
          <a:noFill/>
          <a:ln>
            <a:noFill/>
          </a:ln>
        </p:spPr>
        <p:txBody>
          <a:bodyPr anchorCtr="0" anchor="t" bIns="270000" lIns="270000" spcFirstLastPara="1" rIns="270000" wrap="square" tIns="270000">
            <a:noAutofit/>
          </a:bodyPr>
          <a:lstStyle/>
          <a:p>
            <a:pPr indent="0" lvl="0" marL="0" rtl="0" algn="l">
              <a:spcBef>
                <a:spcPts val="0"/>
              </a:spcBef>
              <a:spcAft>
                <a:spcPts val="0"/>
              </a:spcAft>
              <a:buClr>
                <a:schemeClr val="dk1"/>
              </a:buClr>
              <a:buSzPts val="1100"/>
              <a:buFont typeface="Arial"/>
              <a:buNone/>
            </a:pPr>
            <a:r>
              <a:rPr b="1" lang="nl" sz="1800">
                <a:solidFill>
                  <a:schemeClr val="lt1"/>
                </a:solidFill>
              </a:rPr>
              <a:t>Volgende lessen</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Kunstmatige intelligentie</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Hoe slim zijn machines nou echt?</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Machine en deep learning</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Wij zijn data!</a:t>
            </a:r>
            <a:endParaRPr sz="1800">
              <a:solidFill>
                <a:schemeClr val="lt1"/>
              </a:solidFill>
            </a:endParaRPr>
          </a:p>
          <a:p>
            <a:pPr indent="-342900" lvl="0" marL="457200" rtl="0" algn="l">
              <a:spcBef>
                <a:spcPts val="0"/>
              </a:spcBef>
              <a:spcAft>
                <a:spcPts val="0"/>
              </a:spcAft>
              <a:buClr>
                <a:srgbClr val="F8C82E"/>
              </a:buClr>
              <a:buSzPts val="1800"/>
              <a:buAutoNum type="arabicPeriod"/>
            </a:pPr>
            <a:r>
              <a:rPr b="1" lang="nl" sz="1800">
                <a:solidFill>
                  <a:srgbClr val="F8C82E"/>
                </a:solidFill>
              </a:rPr>
              <a:t>Later als ik groot ben</a:t>
            </a:r>
            <a:endParaRPr b="1" sz="1800">
              <a:solidFill>
                <a:srgbClr val="F8C82E"/>
              </a:solidFill>
            </a:endParaRPr>
          </a:p>
          <a:p>
            <a:pPr indent="0" lvl="0" marL="0" rtl="0" algn="l">
              <a:spcBef>
                <a:spcPts val="0"/>
              </a:spcBef>
              <a:spcAft>
                <a:spcPts val="0"/>
              </a:spcAft>
              <a:buNone/>
            </a:pPr>
            <a:r>
              <a:t/>
            </a: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66" name="Google Shape;66;p15"/>
          <p:cNvSpPr txBox="1"/>
          <p:nvPr/>
        </p:nvSpPr>
        <p:spPr>
          <a:xfrm>
            <a:off x="1667400" y="1096050"/>
            <a:ext cx="5809200" cy="26826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Een dronken groep relschoppers wordt vastgelegd op camera, waarna automatisch een signaal naar de politie gaat.</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Wat vind jij?</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Handig!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Privacyschending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Liever niet, zo’n systeem</a:t>
            </a:r>
            <a:endParaRPr sz="1800">
              <a:solidFill>
                <a:srgbClr val="FC1C10"/>
              </a:solidFill>
            </a:endParaRPr>
          </a:p>
        </p:txBody>
      </p:sp>
      <p:pic>
        <p:nvPicPr>
          <p:cNvPr id="67" name="Google Shape;67;p15" title="DD-PO-BB-wij-zijn-data-2.png"/>
          <p:cNvPicPr preferRelativeResize="0"/>
          <p:nvPr/>
        </p:nvPicPr>
        <p:blipFill>
          <a:blip r:embed="rId4">
            <a:alphaModFix/>
          </a:blip>
          <a:stretch>
            <a:fillRect/>
          </a:stretch>
        </p:blipFill>
        <p:spPr>
          <a:xfrm>
            <a:off x="118700" y="2097950"/>
            <a:ext cx="1909075" cy="1755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73" name="Google Shape;73;p16"/>
          <p:cNvSpPr txBox="1"/>
          <p:nvPr/>
        </p:nvSpPr>
        <p:spPr>
          <a:xfrm>
            <a:off x="1667400" y="1096050"/>
            <a:ext cx="5809200" cy="32550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Een systeem dat wordt ingezet voor een eerlijke en veilig samenleving waarbij je bonuspunten kunt verdienen door bijvoorbeeld iemand te helpen oversteken en strafpunten kunt krijgen als je bijvoorbeeld door rood licht fietst.</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Wat vind jij?</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Handig!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Privacyschending</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Liever niet, zo’n systeem</a:t>
            </a:r>
            <a:endParaRPr sz="1800">
              <a:solidFill>
                <a:srgbClr val="FC1C10"/>
              </a:solidFill>
            </a:endParaRPr>
          </a:p>
        </p:txBody>
      </p:sp>
      <p:pic>
        <p:nvPicPr>
          <p:cNvPr id="74" name="Google Shape;74;p16" title="DD-PO-BB-wij-zijn-data-2.png"/>
          <p:cNvPicPr preferRelativeResize="0"/>
          <p:nvPr/>
        </p:nvPicPr>
        <p:blipFill>
          <a:blip r:embed="rId4">
            <a:alphaModFix/>
          </a:blip>
          <a:stretch>
            <a:fillRect/>
          </a:stretch>
        </p:blipFill>
        <p:spPr>
          <a:xfrm>
            <a:off x="118700" y="2638688"/>
            <a:ext cx="1909075" cy="1755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id="79" name="Google Shape;79;p17"/>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Klinkt dit geloofwaardig?</a:t>
            </a:r>
            <a:endParaRPr sz="3000">
              <a:solidFill>
                <a:srgbClr val="455B99"/>
              </a:solidFill>
            </a:endParaRPr>
          </a:p>
        </p:txBody>
      </p:sp>
      <p:pic>
        <p:nvPicPr>
          <p:cNvPr id="80" name="Google Shape;80;p17" title="DD-PO-BB-wij-zijn-data-3.jpg"/>
          <p:cNvPicPr preferRelativeResize="0"/>
          <p:nvPr/>
        </p:nvPicPr>
        <p:blipFill rotWithShape="1">
          <a:blip r:embed="rId4">
            <a:alphaModFix/>
          </a:blip>
          <a:srcRect b="0" l="14776" r="6122" t="0"/>
          <a:stretch/>
        </p:blipFill>
        <p:spPr>
          <a:xfrm>
            <a:off x="3712700" y="555950"/>
            <a:ext cx="4831325" cy="4073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8"/>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Wat is data?</a:t>
            </a:r>
            <a:endParaRPr sz="3000">
              <a:solidFill>
                <a:srgbClr val="455B99"/>
              </a:solidFill>
            </a:endParaRPr>
          </a:p>
        </p:txBody>
      </p:sp>
      <p:pic>
        <p:nvPicPr>
          <p:cNvPr id="86" name="Google Shape;86;p18" title="DD-PO-BB-wij-zijn-data-4.gif"/>
          <p:cNvPicPr preferRelativeResize="0"/>
          <p:nvPr/>
        </p:nvPicPr>
        <p:blipFill>
          <a:blip r:embed="rId4">
            <a:alphaModFix/>
          </a:blip>
          <a:stretch>
            <a:fillRect/>
          </a:stretch>
        </p:blipFill>
        <p:spPr>
          <a:xfrm>
            <a:off x="1830650" y="1458475"/>
            <a:ext cx="5482700" cy="308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pic>
        <p:nvPicPr>
          <p:cNvPr descr="Dit filmpje is onderdeel van de vierde les van de Nationale AI-cursus Junior. &#10;Ga naar futurenl.org/nationale-ai-cursus-junior voor meer informatie." id="91" name="Google Shape;91;p19" title="Waar komt data vandaan">
            <a:hlinkClick r:id="rId4"/>
          </p:cNvPr>
          <p:cNvPicPr preferRelativeResize="0"/>
          <p:nvPr/>
        </p:nvPicPr>
        <p:blipFill>
          <a:blip r:embed="rId5">
            <a:alphaModFix/>
          </a:blip>
          <a:stretch>
            <a:fillRect/>
          </a:stretch>
        </p:blipFill>
        <p:spPr>
          <a:xfrm>
            <a:off x="1375488" y="773713"/>
            <a:ext cx="6393025" cy="3596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97" name="Google Shape;97;p20"/>
          <p:cNvSpPr txBox="1"/>
          <p:nvPr/>
        </p:nvSpPr>
        <p:spPr>
          <a:xfrm>
            <a:off x="1778300" y="1488600"/>
            <a:ext cx="5984700" cy="21801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ctr">
              <a:spcBef>
                <a:spcPts val="0"/>
              </a:spcBef>
              <a:spcAft>
                <a:spcPts val="0"/>
              </a:spcAft>
              <a:buClr>
                <a:schemeClr val="dk1"/>
              </a:buClr>
              <a:buSzPts val="1100"/>
              <a:buFont typeface="Arial"/>
              <a:buNone/>
            </a:pPr>
            <a:r>
              <a:rPr lang="nl" sz="2500">
                <a:solidFill>
                  <a:srgbClr val="FC1C10"/>
                </a:solidFill>
              </a:rPr>
              <a:t>“Mijn data zijn en blijven altijd van mij, wat er ook gebeurt.”</a:t>
            </a:r>
            <a:endParaRPr sz="2500">
              <a:solidFill>
                <a:srgbClr val="FC1C10"/>
              </a:solidFill>
            </a:endParaRPr>
          </a:p>
          <a:p>
            <a:pPr indent="0" lvl="0" marL="0" rtl="0" algn="l">
              <a:spcBef>
                <a:spcPts val="0"/>
              </a:spcBef>
              <a:spcAft>
                <a:spcPts val="0"/>
              </a:spcAft>
              <a:buNone/>
            </a:pPr>
            <a:r>
              <a:t/>
            </a:r>
            <a:endParaRPr sz="2500">
              <a:solidFill>
                <a:srgbClr val="FC1C10"/>
              </a:solidFill>
            </a:endParaRPr>
          </a:p>
          <a:p>
            <a:pPr indent="-387350" lvl="0" marL="457200" rtl="0" algn="l">
              <a:spcBef>
                <a:spcPts val="0"/>
              </a:spcBef>
              <a:spcAft>
                <a:spcPts val="0"/>
              </a:spcAft>
              <a:buClr>
                <a:srgbClr val="FC1C10"/>
              </a:buClr>
              <a:buSzPts val="2500"/>
              <a:buAutoNum type="alphaLcPeriod"/>
            </a:pPr>
            <a:r>
              <a:rPr lang="nl" sz="2500">
                <a:solidFill>
                  <a:srgbClr val="FC1C10"/>
                </a:solidFill>
              </a:rPr>
              <a:t>Waar				b. Niet waar</a:t>
            </a:r>
            <a:endParaRPr sz="2500">
              <a:solidFill>
                <a:srgbClr val="FC1C10"/>
              </a:solidFill>
            </a:endParaRPr>
          </a:p>
        </p:txBody>
      </p:sp>
      <p:pic>
        <p:nvPicPr>
          <p:cNvPr id="98" name="Google Shape;98;p20" title="DD-PO-BB-zo-verdienen-games-aan-jou-4.png"/>
          <p:cNvPicPr preferRelativeResize="0"/>
          <p:nvPr/>
        </p:nvPicPr>
        <p:blipFill>
          <a:blip r:embed="rId4">
            <a:alphaModFix/>
          </a:blip>
          <a:stretch>
            <a:fillRect/>
          </a:stretch>
        </p:blipFill>
        <p:spPr>
          <a:xfrm>
            <a:off x="322176" y="1448825"/>
            <a:ext cx="1919075" cy="176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21"/>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Puntensysteem</a:t>
            </a:r>
            <a:endParaRPr sz="3000">
              <a:solidFill>
                <a:srgbClr val="455B99"/>
              </a:solidFill>
            </a:endParaRPr>
          </a:p>
        </p:txBody>
      </p:sp>
      <p:pic>
        <p:nvPicPr>
          <p:cNvPr id="104" name="Google Shape;104;p21" title="DD-PO-BB-wij-zijn-data-6.png"/>
          <p:cNvPicPr preferRelativeResize="0"/>
          <p:nvPr/>
        </p:nvPicPr>
        <p:blipFill>
          <a:blip r:embed="rId4">
            <a:alphaModFix/>
          </a:blip>
          <a:stretch>
            <a:fillRect/>
          </a:stretch>
        </p:blipFill>
        <p:spPr>
          <a:xfrm>
            <a:off x="4357500" y="438138"/>
            <a:ext cx="4267226" cy="42672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6FD5B7BC0544D96412764ED7642B2" ma:contentTypeVersion="11" ma:contentTypeDescription="Een nieuw document maken." ma:contentTypeScope="" ma:versionID="ae80d9597e0a0a265eca89b13df0edbe">
  <xsd:schema xmlns:xsd="http://www.w3.org/2001/XMLSchema" xmlns:xs="http://www.w3.org/2001/XMLSchema" xmlns:p="http://schemas.microsoft.com/office/2006/metadata/properties" xmlns:ns2="5a25f3cf-063a-418a-ba9d-30d16b52f8b4" xmlns:ns3="ca8a6944-a0f5-40a7-a0d2-863a166fdcde" targetNamespace="http://schemas.microsoft.com/office/2006/metadata/properties" ma:root="true" ma:fieldsID="9515f8bdca54e8ece3f803b214fb3b9c" ns2:_="" ns3:_="">
    <xsd:import namespace="5a25f3cf-063a-418a-ba9d-30d16b52f8b4"/>
    <xsd:import namespace="ca8a6944-a0f5-40a7-a0d2-863a166fdc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5f3cf-063a-418a-ba9d-30d16b52f8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e450492-3d4b-419d-87fc-023a65d7f8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8a6944-a0f5-40a7-a0d2-863a166fdc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20fa0c-2c8d-4411-a5b9-9bf3443f5fc5}" ma:internalName="TaxCatchAll" ma:showField="CatchAllData" ma:web="ca8a6944-a0f5-40a7-a0d2-863a166fdc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8a6944-a0f5-40a7-a0d2-863a166fdcde" xsi:nil="true"/>
    <lcf76f155ced4ddcb4097134ff3c332f xmlns="5a25f3cf-063a-418a-ba9d-30d16b52f8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534245-E8DE-4793-8438-CD8FCEFB30DB}"/>
</file>

<file path=customXml/itemProps2.xml><?xml version="1.0" encoding="utf-8"?>
<ds:datastoreItem xmlns:ds="http://schemas.openxmlformats.org/officeDocument/2006/customXml" ds:itemID="{03659F92-1650-4E95-9C63-0DA2A29B155C}"/>
</file>

<file path=customXml/itemProps3.xml><?xml version="1.0" encoding="utf-8"?>
<ds:datastoreItem xmlns:ds="http://schemas.openxmlformats.org/officeDocument/2006/customXml" ds:itemID="{2605CDF8-008D-4C37-97FB-8468C730A8C4}"/>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0x010100E146FD5B7BC0544D96412764ED7642B2</vt:lpwstr>
  </property>
</Properties>
</file>