
<file path=[Content_Types].xml><?xml version="1.0" encoding="utf-8"?>
<Types xmlns="http://schemas.openxmlformats.org/package/2006/content-types">
  <Default Extension="jpg" ContentType="image/jpeg"/>
  <Default Extension="odttf" ContentType="application/vnd.openxmlformats-officedocument.obfuscatedFont"/>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8" Type="http://schemas.openxmlformats.org/officeDocument/2006/relationships/slide" Target="slides/slide3.xml"/><Relationship Id="rId18" Type="http://schemas.openxmlformats.org/officeDocument/2006/relationships/customXml" Target="../customXml/item3.xml"/><Relationship Id="rId3" Type="http://schemas.openxmlformats.org/officeDocument/2006/relationships/presProps" Target="presProps.xml"/><Relationship Id="rId12" Type="http://schemas.openxmlformats.org/officeDocument/2006/relationships/slide" Target="slides/slide7.xml"/><Relationship Id="rId7" Type="http://schemas.openxmlformats.org/officeDocument/2006/relationships/slide" Target="slides/slide2.xml"/><Relationship Id="rId17" Type="http://schemas.openxmlformats.org/officeDocument/2006/relationships/customXml" Target="../customXml/item2.xml"/><Relationship Id="rId2" Type="http://schemas.openxmlformats.org/officeDocument/2006/relationships/viewProps" Target="viewProps.xml"/><Relationship Id="rId16" Type="http://schemas.openxmlformats.org/officeDocument/2006/relationships/customXml" Target="../customXml/item1.xml"/><Relationship Id="rId11" Type="http://schemas.openxmlformats.org/officeDocument/2006/relationships/slide" Target="slides/slide6.xml"/><Relationship Id="rId1" Type="http://schemas.openxmlformats.org/officeDocument/2006/relationships/theme" Target="theme/theme2.xml"/><Relationship Id="rId6" Type="http://schemas.openxmlformats.org/officeDocument/2006/relationships/slide" Target="slides/slide1.xml"/><Relationship Id="rId15" Type="http://schemas.openxmlformats.org/officeDocument/2006/relationships/slide" Target="slides/slide10.xml"/><Relationship Id="rId5" Type="http://schemas.openxmlformats.org/officeDocument/2006/relationships/notesMaster" Target="notesMasters/notesMaster1.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42b0597b9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42b0597b9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3f4d92ab8bd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3f4d92ab8bd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g342b0597b9a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g342b0597b9a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342b0597b9a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342b0597b9a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3f4d92ab8bd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3f4d92ab8bd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3f4d92ab8bd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3f4d92ab8bd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3f4d92ab8bd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3f4d92ab8bd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3f4d92ab8bd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3f4d92ab8bd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3f4d92ab8bd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3f4d92ab8bd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3f4d92ab8bd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3f4d92ab8bd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nl"/>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1.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0.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hyperlink" Target="https://schooltv.nl/video-item/waterzuivering-de-reis-van-het-water" TargetMode="External"/><Relationship Id="rId5" Type="http://schemas.openxmlformats.org/officeDocument/2006/relationships/image" Target="../media/image7.png"/><Relationship Id="rId6" Type="http://schemas.openxmlformats.org/officeDocument/2006/relationships/hyperlink" Target="https://schooltv.nl/video-item/waterzuivering-de-reis-van-het-water" TargetMode="External"/><Relationship Id="rId7"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0.png"/><Relationship Id="rId4" Type="http://schemas.openxmlformats.org/officeDocument/2006/relationships/image" Target="../media/image5.png"/><Relationship Id="rId5" Type="http://schemas.openxmlformats.org/officeDocument/2006/relationships/hyperlink" Target="https://www.youtube.com/watch?v=dOaGnH6JG-Y" TargetMode="External"/><Relationship Id="rId6" Type="http://schemas.openxmlformats.org/officeDocument/2006/relationships/image" Target="../media/image7.png"/><Relationship Id="rId7" Type="http://schemas.openxmlformats.org/officeDocument/2006/relationships/hyperlink" Target="https://www.youtube.com/watch?v=dOaGnH6JG-Y"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0.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0.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9.png"/><Relationship Id="rId4" Type="http://schemas.openxmlformats.org/officeDocument/2006/relationships/hyperlink" Target="https://schooltv.nl/video/waterverbruik-omlaag-minder-schoon-drinkwater-door-het-putje/#q=waterverbruik" TargetMode="External"/><Relationship Id="rId5" Type="http://schemas.openxmlformats.org/officeDocument/2006/relationships/image" Target="../media/image7.png"/><Relationship Id="rId6" Type="http://schemas.openxmlformats.org/officeDocument/2006/relationships/hyperlink" Target="https://schooltv.nl/video/waterverbruik-omlaag-minder-schoon-drinkwater-door-het-putje/#q=waterverbruik" TargetMode="External"/><Relationship Id="rId7"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0.png"/><Relationship Id="rId4" Type="http://schemas.openxmlformats.org/officeDocument/2006/relationships/image" Target="../media/image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0.png"/><Relationship Id="rId4" Type="http://schemas.openxmlformats.org/officeDocument/2006/relationships/hyperlink" Target="http://www.youtube.com/watch?v=X-9v0rrNk-U" TargetMode="External"/><Relationship Id="rId5"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EAD3"/>
        </a:solidFill>
      </p:bgPr>
    </p:bg>
    <p:spTree>
      <p:nvGrpSpPr>
        <p:cNvPr id="112" name="Shape 112"/>
        <p:cNvGrpSpPr/>
        <p:nvPr/>
      </p:nvGrpSpPr>
      <p:grpSpPr>
        <a:xfrm>
          <a:off x="0" y="0"/>
          <a:ext cx="0" cy="0"/>
          <a:chOff x="0" y="0"/>
          <a:chExt cx="0" cy="0"/>
        </a:xfrm>
      </p:grpSpPr>
      <p:sp>
        <p:nvSpPr>
          <p:cNvPr id="113" name="Google Shape;113;p22"/>
          <p:cNvSpPr txBox="1"/>
          <p:nvPr/>
        </p:nvSpPr>
        <p:spPr>
          <a:xfrm>
            <a:off x="703200" y="701625"/>
            <a:ext cx="7737600" cy="66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Afsluiting</a:t>
            </a:r>
            <a:endParaRPr b="1" sz="3000">
              <a:solidFill>
                <a:srgbClr val="455B99"/>
              </a:solidFill>
            </a:endParaRPr>
          </a:p>
        </p:txBody>
      </p:sp>
      <p:pic>
        <p:nvPicPr>
          <p:cNvPr id="114" name="Google Shape;114;p22" title="DD-PO-MB-water-in-en-om-het-huis-1.png"/>
          <p:cNvPicPr preferRelativeResize="0"/>
          <p:nvPr/>
        </p:nvPicPr>
        <p:blipFill>
          <a:blip r:embed="rId3">
            <a:alphaModFix/>
          </a:blip>
          <a:stretch>
            <a:fillRect/>
          </a:stretch>
        </p:blipFill>
        <p:spPr>
          <a:xfrm>
            <a:off x="580763" y="1364625"/>
            <a:ext cx="7982476" cy="3289850"/>
          </a:xfrm>
          <a:prstGeom prst="rect">
            <a:avLst/>
          </a:prstGeom>
          <a:noFill/>
          <a:ln>
            <a:noFill/>
          </a:ln>
        </p:spPr>
      </p:pic>
      <p:pic>
        <p:nvPicPr>
          <p:cNvPr id="115" name="Google Shape;115;p22"/>
          <p:cNvPicPr preferRelativeResize="0"/>
          <p:nvPr/>
        </p:nvPicPr>
        <p:blipFill>
          <a:blip r:embed="rId4">
            <a:alphaModFix/>
          </a:blip>
          <a:stretch>
            <a:fillRect/>
          </a:stretch>
        </p:blipFill>
        <p:spPr>
          <a:xfrm>
            <a:off x="0" y="0"/>
            <a:ext cx="9144000" cy="5143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7" name="Shape 57"/>
        <p:cNvGrpSpPr/>
        <p:nvPr/>
      </p:nvGrpSpPr>
      <p:grpSpPr>
        <a:xfrm>
          <a:off x="0" y="0"/>
          <a:ext cx="0" cy="0"/>
          <a:chOff x="0" y="0"/>
          <a:chExt cx="0" cy="0"/>
        </a:xfrm>
      </p:grpSpPr>
      <p:sp>
        <p:nvSpPr>
          <p:cNvPr id="58" name="Google Shape;58;p14"/>
          <p:cNvSpPr txBox="1"/>
          <p:nvPr/>
        </p:nvSpPr>
        <p:spPr>
          <a:xfrm>
            <a:off x="762575" y="930225"/>
            <a:ext cx="30186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Watergebruik in en om het huis</a:t>
            </a:r>
            <a:endParaRPr sz="3000">
              <a:solidFill>
                <a:srgbClr val="455B99"/>
              </a:solidFill>
            </a:endParaRPr>
          </a:p>
        </p:txBody>
      </p:sp>
      <p:pic>
        <p:nvPicPr>
          <p:cNvPr id="59" name="Google Shape;59;p14" title="DD-PO-MB-water-in-en-om-het-huis-2.png"/>
          <p:cNvPicPr preferRelativeResize="0"/>
          <p:nvPr/>
        </p:nvPicPr>
        <p:blipFill>
          <a:blip r:embed="rId4">
            <a:alphaModFix/>
          </a:blip>
          <a:stretch>
            <a:fillRect/>
          </a:stretch>
        </p:blipFill>
        <p:spPr>
          <a:xfrm>
            <a:off x="3977325" y="531200"/>
            <a:ext cx="4666726" cy="40906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pic>
        <p:nvPicPr>
          <p:cNvPr id="64" name="Google Shape;64;p15" title="DD-PO-MB-water-in-en-om-het-huis-3.png"/>
          <p:cNvPicPr preferRelativeResize="0"/>
          <p:nvPr/>
        </p:nvPicPr>
        <p:blipFill>
          <a:blip r:embed="rId3">
            <a:alphaModFix/>
          </a:blip>
          <a:stretch>
            <a:fillRect/>
          </a:stretch>
        </p:blipFill>
        <p:spPr>
          <a:xfrm>
            <a:off x="240875" y="2316875"/>
            <a:ext cx="8662250" cy="2524225"/>
          </a:xfrm>
          <a:prstGeom prst="rect">
            <a:avLst/>
          </a:prstGeom>
          <a:noFill/>
          <a:ln>
            <a:noFill/>
          </a:ln>
        </p:spPr>
      </p:pic>
      <p:sp>
        <p:nvSpPr>
          <p:cNvPr id="65" name="Google Shape;65;p15"/>
          <p:cNvSpPr txBox="1"/>
          <p:nvPr/>
        </p:nvSpPr>
        <p:spPr>
          <a:xfrm>
            <a:off x="801900" y="701625"/>
            <a:ext cx="7540200" cy="66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Waterkringloop van het huis</a:t>
            </a:r>
            <a:endParaRPr sz="3000">
              <a:solidFill>
                <a:srgbClr val="455B99"/>
              </a:solidFill>
            </a:endParaRPr>
          </a:p>
        </p:txBody>
      </p:sp>
      <p:pic>
        <p:nvPicPr>
          <p:cNvPr id="66" name="Google Shape;66;p15" title="play-button-zwart.png">
            <a:hlinkClick r:id="rId4"/>
          </p:cNvPr>
          <p:cNvPicPr preferRelativeResize="0"/>
          <p:nvPr/>
        </p:nvPicPr>
        <p:blipFill>
          <a:blip r:embed="rId5">
            <a:alphaModFix/>
          </a:blip>
          <a:stretch>
            <a:fillRect/>
          </a:stretch>
        </p:blipFill>
        <p:spPr>
          <a:xfrm>
            <a:off x="3455575" y="1364637"/>
            <a:ext cx="735426" cy="735426"/>
          </a:xfrm>
          <a:prstGeom prst="rect">
            <a:avLst/>
          </a:prstGeom>
          <a:noFill/>
          <a:ln>
            <a:noFill/>
          </a:ln>
        </p:spPr>
      </p:pic>
      <p:sp>
        <p:nvSpPr>
          <p:cNvPr id="67" name="Google Shape;67;p15"/>
          <p:cNvSpPr txBox="1"/>
          <p:nvPr/>
        </p:nvSpPr>
        <p:spPr>
          <a:xfrm>
            <a:off x="4191000" y="1496550"/>
            <a:ext cx="2224500" cy="47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900" u="sng">
                <a:solidFill>
                  <a:schemeClr val="hlink"/>
                </a:solidFill>
                <a:hlinkClick r:id="rId6"/>
              </a:rPr>
              <a:t>Bekijk dit filmpje</a:t>
            </a:r>
            <a:endParaRPr sz="1900">
              <a:solidFill>
                <a:srgbClr val="455B99"/>
              </a:solidFill>
            </a:endParaRPr>
          </a:p>
        </p:txBody>
      </p:sp>
      <p:pic>
        <p:nvPicPr>
          <p:cNvPr id="68" name="Google Shape;68;p15"/>
          <p:cNvPicPr preferRelativeResize="0"/>
          <p:nvPr/>
        </p:nvPicPr>
        <p:blipFill>
          <a:blip r:embed="rId7">
            <a:alphaModFix/>
          </a:blip>
          <a:stretch>
            <a:fillRect/>
          </a:stretch>
        </p:blipFill>
        <p:spPr>
          <a:xfrm>
            <a:off x="0" y="0"/>
            <a:ext cx="9144000" cy="5143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2" name="Shape 72"/>
        <p:cNvGrpSpPr/>
        <p:nvPr/>
      </p:nvGrpSpPr>
      <p:grpSpPr>
        <a:xfrm>
          <a:off x="0" y="0"/>
          <a:ext cx="0" cy="0"/>
          <a:chOff x="0" y="0"/>
          <a:chExt cx="0" cy="0"/>
        </a:xfrm>
      </p:grpSpPr>
      <p:sp>
        <p:nvSpPr>
          <p:cNvPr id="73" name="Google Shape;73;p16"/>
          <p:cNvSpPr txBox="1"/>
          <p:nvPr/>
        </p:nvSpPr>
        <p:spPr>
          <a:xfrm>
            <a:off x="762575" y="930225"/>
            <a:ext cx="30186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De watermeter</a:t>
            </a:r>
            <a:endParaRPr sz="3000">
              <a:solidFill>
                <a:srgbClr val="455B99"/>
              </a:solidFill>
            </a:endParaRPr>
          </a:p>
        </p:txBody>
      </p:sp>
      <p:pic>
        <p:nvPicPr>
          <p:cNvPr id="74" name="Google Shape;74;p16" title="DD-PO-MB-water-in-en-om-het-huis-4.png"/>
          <p:cNvPicPr preferRelativeResize="0"/>
          <p:nvPr/>
        </p:nvPicPr>
        <p:blipFill>
          <a:blip r:embed="rId4">
            <a:alphaModFix/>
          </a:blip>
          <a:stretch>
            <a:fillRect/>
          </a:stretch>
        </p:blipFill>
        <p:spPr>
          <a:xfrm>
            <a:off x="3495950" y="886400"/>
            <a:ext cx="5058026" cy="3370700"/>
          </a:xfrm>
          <a:prstGeom prst="rect">
            <a:avLst/>
          </a:prstGeom>
          <a:noFill/>
          <a:ln>
            <a:noFill/>
          </a:ln>
        </p:spPr>
      </p:pic>
      <p:pic>
        <p:nvPicPr>
          <p:cNvPr id="75" name="Google Shape;75;p16" title="play-button-zwart.png">
            <a:hlinkClick r:id="rId5"/>
          </p:cNvPr>
          <p:cNvPicPr preferRelativeResize="0"/>
          <p:nvPr/>
        </p:nvPicPr>
        <p:blipFill>
          <a:blip r:embed="rId6">
            <a:alphaModFix/>
          </a:blip>
          <a:stretch>
            <a:fillRect/>
          </a:stretch>
        </p:blipFill>
        <p:spPr>
          <a:xfrm>
            <a:off x="788575" y="1593237"/>
            <a:ext cx="735426" cy="735426"/>
          </a:xfrm>
          <a:prstGeom prst="rect">
            <a:avLst/>
          </a:prstGeom>
          <a:noFill/>
          <a:ln>
            <a:noFill/>
          </a:ln>
        </p:spPr>
      </p:pic>
      <p:sp>
        <p:nvSpPr>
          <p:cNvPr id="76" name="Google Shape;76;p16"/>
          <p:cNvSpPr txBox="1"/>
          <p:nvPr/>
        </p:nvSpPr>
        <p:spPr>
          <a:xfrm>
            <a:off x="1524000" y="1725150"/>
            <a:ext cx="2224500" cy="47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900" u="sng">
                <a:solidFill>
                  <a:schemeClr val="hlink"/>
                </a:solidFill>
                <a:hlinkClick r:id="rId7"/>
              </a:rPr>
              <a:t>Bekijk dit filmpje</a:t>
            </a:r>
            <a:endParaRPr sz="1900">
              <a:solidFill>
                <a:srgbClr val="455B99"/>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0" name="Shape 80"/>
        <p:cNvGrpSpPr/>
        <p:nvPr/>
      </p:nvGrpSpPr>
      <p:grpSpPr>
        <a:xfrm>
          <a:off x="0" y="0"/>
          <a:ext cx="0" cy="0"/>
          <a:chOff x="0" y="0"/>
          <a:chExt cx="0" cy="0"/>
        </a:xfrm>
      </p:grpSpPr>
      <p:sp>
        <p:nvSpPr>
          <p:cNvPr id="81" name="Google Shape;81;p17"/>
          <p:cNvSpPr txBox="1"/>
          <p:nvPr/>
        </p:nvSpPr>
        <p:spPr>
          <a:xfrm>
            <a:off x="762575" y="930225"/>
            <a:ext cx="30186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Waterverbruik bijhouden</a:t>
            </a:r>
            <a:endParaRPr sz="3000">
              <a:solidFill>
                <a:srgbClr val="455B99"/>
              </a:solidFill>
            </a:endParaRPr>
          </a:p>
        </p:txBody>
      </p:sp>
      <p:pic>
        <p:nvPicPr>
          <p:cNvPr id="82" name="Google Shape;82;p17" title="DD-PO-MB-water-in-en-om-het-huis-5.png"/>
          <p:cNvPicPr preferRelativeResize="0"/>
          <p:nvPr/>
        </p:nvPicPr>
        <p:blipFill>
          <a:blip r:embed="rId4">
            <a:alphaModFix/>
          </a:blip>
          <a:stretch>
            <a:fillRect/>
          </a:stretch>
        </p:blipFill>
        <p:spPr>
          <a:xfrm>
            <a:off x="4571999" y="594425"/>
            <a:ext cx="2786799" cy="39546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6" name="Shape 86"/>
        <p:cNvGrpSpPr/>
        <p:nvPr/>
      </p:nvGrpSpPr>
      <p:grpSpPr>
        <a:xfrm>
          <a:off x="0" y="0"/>
          <a:ext cx="0" cy="0"/>
          <a:chOff x="0" y="0"/>
          <a:chExt cx="0" cy="0"/>
        </a:xfrm>
      </p:grpSpPr>
      <p:sp>
        <p:nvSpPr>
          <p:cNvPr id="87" name="Google Shape;87;p18"/>
          <p:cNvSpPr txBox="1"/>
          <p:nvPr/>
        </p:nvSpPr>
        <p:spPr>
          <a:xfrm>
            <a:off x="703200" y="701625"/>
            <a:ext cx="7737600" cy="66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Waterverbruik per persoon per dag: </a:t>
            </a:r>
            <a:r>
              <a:rPr b="1" lang="nl" sz="3000">
                <a:solidFill>
                  <a:srgbClr val="455B99"/>
                </a:solidFill>
              </a:rPr>
              <a:t>120 liter</a:t>
            </a:r>
            <a:endParaRPr b="1" sz="3000">
              <a:solidFill>
                <a:srgbClr val="455B99"/>
              </a:solidFill>
            </a:endParaRPr>
          </a:p>
        </p:txBody>
      </p:sp>
      <p:pic>
        <p:nvPicPr>
          <p:cNvPr id="88" name="Google Shape;88;p18" title="Screenshot 2026-07-12 at 13.31.21.png"/>
          <p:cNvPicPr preferRelativeResize="0"/>
          <p:nvPr/>
        </p:nvPicPr>
        <p:blipFill>
          <a:blip r:embed="rId4">
            <a:alphaModFix/>
          </a:blip>
          <a:stretch>
            <a:fillRect/>
          </a:stretch>
        </p:blipFill>
        <p:spPr>
          <a:xfrm>
            <a:off x="675963" y="1554179"/>
            <a:ext cx="7792077" cy="294382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pic>
        <p:nvPicPr>
          <p:cNvPr id="93" name="Google Shape;93;p19" title="DD-PO-MB-water-in-en-om-het-huis-7.png"/>
          <p:cNvPicPr preferRelativeResize="0"/>
          <p:nvPr/>
        </p:nvPicPr>
        <p:blipFill>
          <a:blip r:embed="rId3">
            <a:alphaModFix/>
          </a:blip>
          <a:stretch>
            <a:fillRect/>
          </a:stretch>
        </p:blipFill>
        <p:spPr>
          <a:xfrm>
            <a:off x="4080300" y="512800"/>
            <a:ext cx="4674726" cy="4404475"/>
          </a:xfrm>
          <a:prstGeom prst="rect">
            <a:avLst/>
          </a:prstGeom>
          <a:noFill/>
          <a:ln>
            <a:noFill/>
          </a:ln>
        </p:spPr>
      </p:pic>
      <p:sp>
        <p:nvSpPr>
          <p:cNvPr id="94" name="Google Shape;94;p19"/>
          <p:cNvSpPr txBox="1"/>
          <p:nvPr/>
        </p:nvSpPr>
        <p:spPr>
          <a:xfrm>
            <a:off x="762575" y="930225"/>
            <a:ext cx="30186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Zuinig omgaan met drinkwater</a:t>
            </a:r>
            <a:endParaRPr sz="3000">
              <a:solidFill>
                <a:srgbClr val="455B99"/>
              </a:solidFill>
            </a:endParaRPr>
          </a:p>
        </p:txBody>
      </p:sp>
      <p:pic>
        <p:nvPicPr>
          <p:cNvPr id="95" name="Google Shape;95;p19" title="play-button-zwart.png">
            <a:hlinkClick r:id="rId4"/>
          </p:cNvPr>
          <p:cNvPicPr preferRelativeResize="0"/>
          <p:nvPr/>
        </p:nvPicPr>
        <p:blipFill>
          <a:blip r:embed="rId5">
            <a:alphaModFix/>
          </a:blip>
          <a:stretch>
            <a:fillRect/>
          </a:stretch>
        </p:blipFill>
        <p:spPr>
          <a:xfrm>
            <a:off x="788575" y="2202837"/>
            <a:ext cx="735426" cy="735426"/>
          </a:xfrm>
          <a:prstGeom prst="rect">
            <a:avLst/>
          </a:prstGeom>
          <a:noFill/>
          <a:ln>
            <a:noFill/>
          </a:ln>
        </p:spPr>
      </p:pic>
      <p:sp>
        <p:nvSpPr>
          <p:cNvPr id="96" name="Google Shape;96;p19"/>
          <p:cNvSpPr txBox="1"/>
          <p:nvPr/>
        </p:nvSpPr>
        <p:spPr>
          <a:xfrm>
            <a:off x="1524000" y="2334750"/>
            <a:ext cx="2224500" cy="47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900" u="sng">
                <a:solidFill>
                  <a:schemeClr val="hlink"/>
                </a:solidFill>
                <a:hlinkClick r:id="rId6"/>
              </a:rPr>
              <a:t>Bekijk dit filmpje</a:t>
            </a:r>
            <a:endParaRPr sz="1900">
              <a:solidFill>
                <a:srgbClr val="455B99"/>
              </a:solidFill>
            </a:endParaRPr>
          </a:p>
        </p:txBody>
      </p:sp>
      <p:pic>
        <p:nvPicPr>
          <p:cNvPr id="97" name="Google Shape;97;p19"/>
          <p:cNvPicPr preferRelativeResize="0"/>
          <p:nvPr/>
        </p:nvPicPr>
        <p:blipFill>
          <a:blip r:embed="rId7">
            <a:alphaModFix/>
          </a:blip>
          <a:stretch>
            <a:fillRect/>
          </a:stretch>
        </p:blipFill>
        <p:spPr>
          <a:xfrm>
            <a:off x="0" y="20"/>
            <a:ext cx="9144000" cy="514347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1" name="Shape 101"/>
        <p:cNvGrpSpPr/>
        <p:nvPr/>
      </p:nvGrpSpPr>
      <p:grpSpPr>
        <a:xfrm>
          <a:off x="0" y="0"/>
          <a:ext cx="0" cy="0"/>
          <a:chOff x="0" y="0"/>
          <a:chExt cx="0" cy="0"/>
        </a:xfrm>
      </p:grpSpPr>
      <p:sp>
        <p:nvSpPr>
          <p:cNvPr id="102" name="Google Shape;102;p20"/>
          <p:cNvSpPr txBox="1"/>
          <p:nvPr/>
        </p:nvSpPr>
        <p:spPr>
          <a:xfrm>
            <a:off x="703200" y="701625"/>
            <a:ext cx="7737600" cy="66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Een beter milieu begint bij jezelf… of niet?</a:t>
            </a:r>
            <a:endParaRPr b="1" sz="3000">
              <a:solidFill>
                <a:srgbClr val="455B99"/>
              </a:solidFill>
            </a:endParaRPr>
          </a:p>
        </p:txBody>
      </p:sp>
      <p:pic>
        <p:nvPicPr>
          <p:cNvPr id="103" name="Google Shape;103;p20" title="DD-PO-MB-water-in-en-om-het-huis-8.jpg"/>
          <p:cNvPicPr preferRelativeResize="0"/>
          <p:nvPr/>
        </p:nvPicPr>
        <p:blipFill>
          <a:blip r:embed="rId4">
            <a:alphaModFix/>
          </a:blip>
          <a:stretch>
            <a:fillRect/>
          </a:stretch>
        </p:blipFill>
        <p:spPr>
          <a:xfrm>
            <a:off x="992650" y="1456625"/>
            <a:ext cx="7158700" cy="30710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7" name="Shape 107"/>
        <p:cNvGrpSpPr/>
        <p:nvPr/>
      </p:nvGrpSpPr>
      <p:grpSpPr>
        <a:xfrm>
          <a:off x="0" y="0"/>
          <a:ext cx="0" cy="0"/>
          <a:chOff x="0" y="0"/>
          <a:chExt cx="0" cy="0"/>
        </a:xfrm>
      </p:grpSpPr>
      <p:pic>
        <p:nvPicPr>
          <p:cNvPr descr="Misschien heeft u al een slimme meter in huis en hoeft u uw meterstanden al niet meer door te geven. Huizen worden steeds slimmer en dat geldt zeker voor het huis van Femme Taken, de oprichter van Tweakers. Zijn doel is om het huis volledig zelf te laten denken waardoor het huis zelfvoorzienend wordt en we duurzamer gaan wonen.&#10;&#10;--&#10;Meer AVROTROS vind je op:&#10;Facebook: https://www.facebook.com/AVROTROS&#10;Instagram: https://www.instagram.com/omroep.avrotros&#10;Twitter: https://www.twitter.com/AVROTROS&#10;Officiële website: https://www.avrotros.nl" id="108" name="Google Shape;108;p21" title="Een slim huis | De Wereld van Morgen">
            <a:hlinkClick r:id="rId4"/>
          </p:cNvPr>
          <p:cNvPicPr preferRelativeResize="0"/>
          <p:nvPr/>
        </p:nvPicPr>
        <p:blipFill>
          <a:blip r:embed="rId5">
            <a:alphaModFix/>
          </a:blip>
          <a:stretch>
            <a:fillRect/>
          </a:stretch>
        </p:blipFill>
        <p:spPr>
          <a:xfrm>
            <a:off x="1192163" y="670588"/>
            <a:ext cx="6759675" cy="38023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8"/>
                                        </p:tgtEl>
                                        <p:attrNameLst>
                                          <p:attrName>style.visibility</p:attrName>
                                        </p:attrNameLst>
                                      </p:cBhvr>
                                      <p:to>
                                        <p:strVal val="visible"/>
                                      </p:to>
                                    </p:set>
                                    <p:animEffect filter="fade" transition="in">
                                      <p:cBhvr>
                                        <p:cTn dur="1000"/>
                                        <p:tgtEl>
                                          <p:spTgt spid="1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46FD5B7BC0544D96412764ED7642B2" ma:contentTypeVersion="12" ma:contentTypeDescription="Create a new document." ma:contentTypeScope="" ma:versionID="98b0a0d51b22872632ae5713376e8c66">
  <xsd:schema xmlns:xsd="http://www.w3.org/2001/XMLSchema" xmlns:xs="http://www.w3.org/2001/XMLSchema" xmlns:p="http://schemas.microsoft.com/office/2006/metadata/properties" xmlns:ns2="5a25f3cf-063a-418a-ba9d-30d16b52f8b4" xmlns:ns3="ca8a6944-a0f5-40a7-a0d2-863a166fdcde" targetNamespace="http://schemas.microsoft.com/office/2006/metadata/properties" ma:root="true" ma:fieldsID="0cdfc876f30ecc4e255ca332fadf9259" ns2:_="" ns3:_="">
    <xsd:import namespace="5a25f3cf-063a-418a-ba9d-30d16b52f8b4"/>
    <xsd:import namespace="ca8a6944-a0f5-40a7-a0d2-863a166fdcd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25f3cf-063a-418a-ba9d-30d16b52f8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e450492-3d4b-419d-87fc-023a65d7f87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a8a6944-a0f5-40a7-a0d2-863a166fdcd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520fa0c-2c8d-4411-a5b9-9bf3443f5fc5}" ma:internalName="TaxCatchAll" ma:showField="CatchAllData" ma:web="ca8a6944-a0f5-40a7-a0d2-863a166fdc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a8a6944-a0f5-40a7-a0d2-863a166fdcde" xsi:nil="true"/>
    <lcf76f155ced4ddcb4097134ff3c332f xmlns="5a25f3cf-063a-418a-ba9d-30d16b52f8b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9CF926E-EBD9-4BA7-8D6A-BB8D510DC078}"/>
</file>

<file path=customXml/itemProps2.xml><?xml version="1.0" encoding="utf-8"?>
<ds:datastoreItem xmlns:ds="http://schemas.openxmlformats.org/officeDocument/2006/customXml" ds:itemID="{FC0B1009-19E6-4F42-AA2D-F03101CF9ADA}"/>
</file>

<file path=customXml/itemProps3.xml><?xml version="1.0" encoding="utf-8"?>
<ds:datastoreItem xmlns:ds="http://schemas.openxmlformats.org/officeDocument/2006/customXml" ds:itemID="{FD0CA5F5-017B-4753-AD9A-514D618ECA91}"/>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0x010100E146FD5B7BC0544D96412764ED7642B2</vt:lpwstr>
  </property>
</Properties>
</file>