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8" Type="http://schemas.openxmlformats.org/officeDocument/2006/relationships/slide" Target="slides/slide3.xml"/><Relationship Id="rId18" Type="http://schemas.openxmlformats.org/officeDocument/2006/relationships/customXml" Target="../customXml/item3.xml"/><Relationship Id="rId3" Type="http://schemas.openxmlformats.org/officeDocument/2006/relationships/presProps" Target="presProps.xml"/><Relationship Id="rId12" Type="http://schemas.openxmlformats.org/officeDocument/2006/relationships/slide" Target="slides/slide7.xml"/><Relationship Id="rId7" Type="http://schemas.openxmlformats.org/officeDocument/2006/relationships/slide" Target="slides/slide2.xml"/><Relationship Id="rId17" Type="http://schemas.openxmlformats.org/officeDocument/2006/relationships/customXml" Target="../customXml/item2.xml"/><Relationship Id="rId2" Type="http://schemas.openxmlformats.org/officeDocument/2006/relationships/viewProps" Target="viewProps.xml"/><Relationship Id="rId16" Type="http://schemas.openxmlformats.org/officeDocument/2006/relationships/customXml" Target="../customXml/item1.xml"/><Relationship Id="rId11" Type="http://schemas.openxmlformats.org/officeDocument/2006/relationships/slide" Target="slides/slide6.xml"/><Relationship Id="rId1" Type="http://schemas.openxmlformats.org/officeDocument/2006/relationships/theme" Target="theme/theme1.xml"/><Relationship Id="rId6" Type="http://schemas.openxmlformats.org/officeDocument/2006/relationships/slide" Target="slides/slide1.xml"/><Relationship Id="rId15" Type="http://schemas.openxmlformats.org/officeDocument/2006/relationships/slide" Target="slides/slide10.xml"/><Relationship Id="rId5" Type="http://schemas.openxmlformats.org/officeDocument/2006/relationships/notesMaster" Target="notesMasters/notesMaster1.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33962e41780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7" name="Google Shape;127;g33962e41780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2831055bb1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2831055bb1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 name="Shape 69"/>
        <p:cNvGrpSpPr/>
        <p:nvPr/>
      </p:nvGrpSpPr>
      <p:grpSpPr>
        <a:xfrm>
          <a:off x="0" y="0"/>
          <a:ext cx="0" cy="0"/>
          <a:chOff x="0" y="0"/>
          <a:chExt cx="0" cy="0"/>
        </a:xfrm>
      </p:grpSpPr>
      <p:sp>
        <p:nvSpPr>
          <p:cNvPr id="70" name="Google Shape;70;g33962e4178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 name="Google Shape;71;g33962e4178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33962e41780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33962e41780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33962e4178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33962e4178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3962e41780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7" name="Google Shape;97;g33962e41780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32831055bb1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32831055bb1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33962e41780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33962e41780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8" name="Shape 118"/>
        <p:cNvGrpSpPr/>
        <p:nvPr/>
      </p:nvGrpSpPr>
      <p:grpSpPr>
        <a:xfrm>
          <a:off x="0" y="0"/>
          <a:ext cx="0" cy="0"/>
          <a:chOff x="0" y="0"/>
          <a:chExt cx="0" cy="0"/>
        </a:xfrm>
      </p:grpSpPr>
      <p:sp>
        <p:nvSpPr>
          <p:cNvPr id="119" name="Google Shape;119;g33962e41780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33962e41780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jpg"/><Relationship Id="rId4" Type="http://schemas.openxmlformats.org/officeDocument/2006/relationships/image" Target="../media/image5.png"/><Relationship Id="rId5"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6.jpg"/><Relationship Id="rId6" Type="http://schemas.openxmlformats.org/officeDocument/2006/relationships/hyperlink" Target="https://schooltv.nl/video/waarom-stukje-uit-sesamstraat/" TargetMode="External"/><Relationship Id="rId7" Type="http://schemas.openxmlformats.org/officeDocument/2006/relationships/image" Target="../media/image9.png"/><Relationship Id="rId8" Type="http://schemas.openxmlformats.org/officeDocument/2006/relationships/hyperlink" Target="https://schooltv.nl/video/waarom-stukje-uit-sesamstraa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8.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4.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11.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1.png"/><Relationship Id="rId5" Type="http://schemas.openxmlformats.org/officeDocument/2006/relationships/hyperlink" Target="http://www.youtube.com/watch?v=ERoVGa3wI6Q" TargetMode="External"/><Relationship Id="rId6"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title="DD-PO-BB-wat-wil-jij-weten-1.jpg"/>
          <p:cNvPicPr preferRelativeResize="0"/>
          <p:nvPr/>
        </p:nvPicPr>
        <p:blipFill rotWithShape="1">
          <a:blip r:embed="rId3">
            <a:alphaModFix/>
          </a:blip>
          <a:srcRect b="4205" l="0" r="0" t="12342"/>
          <a:stretch/>
        </p:blipFill>
        <p:spPr>
          <a:xfrm>
            <a:off x="316000" y="149475"/>
            <a:ext cx="8512000" cy="4844549"/>
          </a:xfrm>
          <a:prstGeom prst="rect">
            <a:avLst/>
          </a:prstGeom>
          <a:noFill/>
          <a:ln>
            <a:noFill/>
          </a:ln>
        </p:spPr>
      </p:pic>
      <p:pic>
        <p:nvPicPr>
          <p:cNvPr id="55" name="Google Shape;55;p13"/>
          <p:cNvPicPr preferRelativeResize="0"/>
          <p:nvPr/>
        </p:nvPicPr>
        <p:blipFill>
          <a:blip r:embed="rId4">
            <a:alphaModFix/>
          </a:blip>
          <a:stretch>
            <a:fillRect/>
          </a:stretch>
        </p:blipFill>
        <p:spPr>
          <a:xfrm>
            <a:off x="0" y="0"/>
            <a:ext cx="9144003" cy="5143500"/>
          </a:xfrm>
          <a:prstGeom prst="rect">
            <a:avLst/>
          </a:prstGeom>
          <a:noFill/>
          <a:ln>
            <a:noFill/>
          </a:ln>
        </p:spPr>
      </p:pic>
      <p:pic>
        <p:nvPicPr>
          <p:cNvPr id="56" name="Google Shape;56;p13"/>
          <p:cNvPicPr preferRelativeResize="0"/>
          <p:nvPr/>
        </p:nvPicPr>
        <p:blipFill>
          <a:blip r:embed="rId5">
            <a:alphaModFix/>
          </a:blip>
          <a:stretch>
            <a:fillRect/>
          </a:stretch>
        </p:blipFill>
        <p:spPr>
          <a:xfrm>
            <a:off x="278175" y="145600"/>
            <a:ext cx="2028125" cy="571750"/>
          </a:xfrm>
          <a:prstGeom prst="rect">
            <a:avLst/>
          </a:prstGeom>
          <a:noFill/>
          <a:ln>
            <a:noFill/>
          </a:ln>
        </p:spPr>
      </p:pic>
      <p:sp>
        <p:nvSpPr>
          <p:cNvPr id="57" name="Google Shape;57;p13"/>
          <p:cNvSpPr txBox="1"/>
          <p:nvPr/>
        </p:nvSpPr>
        <p:spPr>
          <a:xfrm>
            <a:off x="351050" y="996150"/>
            <a:ext cx="5071200" cy="679200"/>
          </a:xfrm>
          <a:prstGeom prst="rect">
            <a:avLst/>
          </a:prstGeom>
          <a:solidFill>
            <a:srgbClr val="0099D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nl" sz="4500">
                <a:solidFill>
                  <a:schemeClr val="lt1"/>
                </a:solidFill>
              </a:rPr>
              <a:t>Wat wil jij weten?</a:t>
            </a:r>
            <a:endParaRPr b="1" sz="4500">
              <a:solidFill>
                <a:schemeClr val="lt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8DAE7"/>
        </a:solidFill>
      </p:bgPr>
    </p:bg>
    <p:spTree>
      <p:nvGrpSpPr>
        <p:cNvPr id="128" name="Shape 128"/>
        <p:cNvGrpSpPr/>
        <p:nvPr/>
      </p:nvGrpSpPr>
      <p:grpSpPr>
        <a:xfrm>
          <a:off x="0" y="0"/>
          <a:ext cx="0" cy="0"/>
          <a:chOff x="0" y="0"/>
          <a:chExt cx="0" cy="0"/>
        </a:xfrm>
      </p:grpSpPr>
      <p:pic>
        <p:nvPicPr>
          <p:cNvPr id="129" name="Google Shape;129;p22"/>
          <p:cNvPicPr preferRelativeResize="0"/>
          <p:nvPr/>
        </p:nvPicPr>
        <p:blipFill>
          <a:blip r:embed="rId3">
            <a:alphaModFix/>
          </a:blip>
          <a:stretch>
            <a:fillRect/>
          </a:stretch>
        </p:blipFill>
        <p:spPr>
          <a:xfrm>
            <a:off x="278175" y="145600"/>
            <a:ext cx="2028125" cy="571750"/>
          </a:xfrm>
          <a:prstGeom prst="rect">
            <a:avLst/>
          </a:prstGeom>
          <a:noFill/>
          <a:ln>
            <a:noFill/>
          </a:ln>
        </p:spPr>
      </p:pic>
      <p:sp>
        <p:nvSpPr>
          <p:cNvPr id="130" name="Google Shape;130;p22"/>
          <p:cNvSpPr/>
          <p:nvPr/>
        </p:nvSpPr>
        <p:spPr>
          <a:xfrm>
            <a:off x="2100825" y="1688225"/>
            <a:ext cx="4899000" cy="20103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31" name="Google Shape;131;p22"/>
          <p:cNvSpPr txBox="1"/>
          <p:nvPr/>
        </p:nvSpPr>
        <p:spPr>
          <a:xfrm>
            <a:off x="2205425" y="1907025"/>
            <a:ext cx="4747800" cy="112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FC1C10"/>
                </a:solidFill>
              </a:rPr>
              <a:t>En dus… </a:t>
            </a:r>
            <a:endParaRPr sz="3000">
              <a:solidFill>
                <a:srgbClr val="FC1C10"/>
              </a:solidFill>
            </a:endParaRPr>
          </a:p>
          <a:p>
            <a:pPr indent="0" lvl="0" marL="0" rtl="0" algn="ctr">
              <a:spcBef>
                <a:spcPts val="0"/>
              </a:spcBef>
              <a:spcAft>
                <a:spcPts val="0"/>
              </a:spcAft>
              <a:buNone/>
            </a:pPr>
            <a:r>
              <a:rPr lang="nl" sz="3000">
                <a:solidFill>
                  <a:srgbClr val="FC1C10"/>
                </a:solidFill>
              </a:rPr>
              <a:t>om onderzoek te doen, heb je het internet nodig</a:t>
            </a:r>
            <a:endParaRPr sz="3000">
              <a:solidFill>
                <a:srgbClr val="FC1C10"/>
              </a:solidFill>
            </a:endParaRPr>
          </a:p>
        </p:txBody>
      </p:sp>
      <p:pic>
        <p:nvPicPr>
          <p:cNvPr id="132" name="Google Shape;132;p22" title="DD-PO-BB-wat-wil-jij-weten-4.png"/>
          <p:cNvPicPr preferRelativeResize="0"/>
          <p:nvPr/>
        </p:nvPicPr>
        <p:blipFill>
          <a:blip r:embed="rId4">
            <a:alphaModFix/>
          </a:blip>
          <a:stretch>
            <a:fillRect/>
          </a:stretch>
        </p:blipFill>
        <p:spPr>
          <a:xfrm>
            <a:off x="957677" y="1444972"/>
            <a:ext cx="1509350" cy="13879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pic>
        <p:nvPicPr>
          <p:cNvPr id="62" name="Google Shape;62;p14"/>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63" name="Google Shape;63;p14"/>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64" name="Google Shape;64;p14"/>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Waarom, waarom, waarom?</a:t>
            </a:r>
            <a:endParaRPr sz="3000">
              <a:solidFill>
                <a:srgbClr val="455B99"/>
              </a:solidFill>
            </a:endParaRPr>
          </a:p>
        </p:txBody>
      </p:sp>
      <p:pic>
        <p:nvPicPr>
          <p:cNvPr id="65" name="Google Shape;65;p14" title="DD-PO-BB-wat-wil-jij-weten-2.jpg"/>
          <p:cNvPicPr preferRelativeResize="0"/>
          <p:nvPr/>
        </p:nvPicPr>
        <p:blipFill>
          <a:blip r:embed="rId5">
            <a:alphaModFix/>
          </a:blip>
          <a:stretch>
            <a:fillRect/>
          </a:stretch>
        </p:blipFill>
        <p:spPr>
          <a:xfrm>
            <a:off x="664425" y="1500100"/>
            <a:ext cx="7815126" cy="3126051"/>
          </a:xfrm>
          <a:prstGeom prst="rect">
            <a:avLst/>
          </a:prstGeom>
          <a:noFill/>
          <a:ln>
            <a:noFill/>
          </a:ln>
        </p:spPr>
      </p:pic>
      <p:sp>
        <p:nvSpPr>
          <p:cNvPr id="66" name="Google Shape;66;p14"/>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pic>
        <p:nvPicPr>
          <p:cNvPr id="67" name="Google Shape;67;p14" title="icoon-afspelen.png">
            <a:hlinkClick r:id="rId6"/>
          </p:cNvPr>
          <p:cNvPicPr preferRelativeResize="0"/>
          <p:nvPr/>
        </p:nvPicPr>
        <p:blipFill>
          <a:blip r:embed="rId7">
            <a:alphaModFix/>
          </a:blip>
          <a:stretch>
            <a:fillRect/>
          </a:stretch>
        </p:blipFill>
        <p:spPr>
          <a:xfrm>
            <a:off x="3565613" y="1500100"/>
            <a:ext cx="353775" cy="353775"/>
          </a:xfrm>
          <a:prstGeom prst="rect">
            <a:avLst/>
          </a:prstGeom>
          <a:noFill/>
          <a:ln>
            <a:noFill/>
          </a:ln>
        </p:spPr>
      </p:pic>
      <p:sp>
        <p:nvSpPr>
          <p:cNvPr id="68" name="Google Shape;68;p14"/>
          <p:cNvSpPr txBox="1"/>
          <p:nvPr/>
        </p:nvSpPr>
        <p:spPr>
          <a:xfrm>
            <a:off x="3919388" y="1500150"/>
            <a:ext cx="1659000" cy="353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 sz="1500" u="sng">
                <a:solidFill>
                  <a:schemeClr val="hlink"/>
                </a:solidFill>
                <a:hlinkClick r:id="rId8"/>
              </a:rPr>
              <a:t>Bekijk het filmpje</a:t>
            </a:r>
            <a:endParaRPr sz="150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pic>
        <p:nvPicPr>
          <p:cNvPr id="73" name="Google Shape;73;p15"/>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74" name="Google Shape;74;p15"/>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75" name="Google Shape;75;p15"/>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Werken met vragen</a:t>
            </a:r>
            <a:endParaRPr sz="3000">
              <a:solidFill>
                <a:srgbClr val="455B99"/>
              </a:solidFill>
            </a:endParaRPr>
          </a:p>
        </p:txBody>
      </p:sp>
      <p:pic>
        <p:nvPicPr>
          <p:cNvPr id="76" name="Google Shape;76;p15" title="DD-PO-BB-wat-wil-jij-weten-3.jpg"/>
          <p:cNvPicPr preferRelativeResize="0"/>
          <p:nvPr/>
        </p:nvPicPr>
        <p:blipFill>
          <a:blip r:embed="rId5">
            <a:alphaModFix/>
          </a:blip>
          <a:stretch>
            <a:fillRect/>
          </a:stretch>
        </p:blipFill>
        <p:spPr>
          <a:xfrm>
            <a:off x="2209624" y="1331750"/>
            <a:ext cx="4724750" cy="31514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8DAE7"/>
        </a:solidFill>
      </p:bgPr>
    </p:bg>
    <p:spTree>
      <p:nvGrpSpPr>
        <p:cNvPr id="80" name="Shape 80"/>
        <p:cNvGrpSpPr/>
        <p:nvPr/>
      </p:nvGrpSpPr>
      <p:grpSpPr>
        <a:xfrm>
          <a:off x="0" y="0"/>
          <a:ext cx="0" cy="0"/>
          <a:chOff x="0" y="0"/>
          <a:chExt cx="0" cy="0"/>
        </a:xfrm>
      </p:grpSpPr>
      <p:pic>
        <p:nvPicPr>
          <p:cNvPr id="81" name="Google Shape;81;p16"/>
          <p:cNvPicPr preferRelativeResize="0"/>
          <p:nvPr/>
        </p:nvPicPr>
        <p:blipFill>
          <a:blip r:embed="rId3">
            <a:alphaModFix/>
          </a:blip>
          <a:stretch>
            <a:fillRect/>
          </a:stretch>
        </p:blipFill>
        <p:spPr>
          <a:xfrm>
            <a:off x="278175" y="145600"/>
            <a:ext cx="2028125" cy="571750"/>
          </a:xfrm>
          <a:prstGeom prst="rect">
            <a:avLst/>
          </a:prstGeom>
          <a:noFill/>
          <a:ln>
            <a:noFill/>
          </a:ln>
        </p:spPr>
      </p:pic>
      <p:sp>
        <p:nvSpPr>
          <p:cNvPr id="82" name="Google Shape;82;p16"/>
          <p:cNvSpPr/>
          <p:nvPr/>
        </p:nvSpPr>
        <p:spPr>
          <a:xfrm>
            <a:off x="2093500" y="1790300"/>
            <a:ext cx="4899000" cy="1467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3" name="Google Shape;83;p16"/>
          <p:cNvSpPr txBox="1"/>
          <p:nvPr/>
        </p:nvSpPr>
        <p:spPr>
          <a:xfrm>
            <a:off x="2198100" y="2009100"/>
            <a:ext cx="4747800" cy="112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FC1C10"/>
                </a:solidFill>
              </a:rPr>
              <a:t>Om onderzoek te doen,</a:t>
            </a:r>
            <a:endParaRPr sz="3000">
              <a:solidFill>
                <a:srgbClr val="FC1C10"/>
              </a:solidFill>
            </a:endParaRPr>
          </a:p>
          <a:p>
            <a:pPr indent="0" lvl="0" marL="0" rtl="0" algn="ctr">
              <a:spcBef>
                <a:spcPts val="0"/>
              </a:spcBef>
              <a:spcAft>
                <a:spcPts val="0"/>
              </a:spcAft>
              <a:buNone/>
            </a:pPr>
            <a:r>
              <a:rPr lang="nl" sz="3000">
                <a:solidFill>
                  <a:srgbClr val="FC1C10"/>
                </a:solidFill>
              </a:rPr>
              <a:t>heb je het internet nodig.</a:t>
            </a:r>
            <a:endParaRPr sz="3000">
              <a:solidFill>
                <a:srgbClr val="FC1C10"/>
              </a:solidFill>
            </a:endParaRPr>
          </a:p>
        </p:txBody>
      </p:sp>
      <p:pic>
        <p:nvPicPr>
          <p:cNvPr id="84" name="Google Shape;84;p16" title="DD-PO-BB-wat-wil-jij-weten-4.png"/>
          <p:cNvPicPr preferRelativeResize="0"/>
          <p:nvPr/>
        </p:nvPicPr>
        <p:blipFill>
          <a:blip r:embed="rId4">
            <a:alphaModFix/>
          </a:blip>
          <a:stretch>
            <a:fillRect/>
          </a:stretch>
        </p:blipFill>
        <p:spPr>
          <a:xfrm>
            <a:off x="950352" y="1547047"/>
            <a:ext cx="1509350" cy="13879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pic>
        <p:nvPicPr>
          <p:cNvPr id="89" name="Google Shape;89;p17"/>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90" name="Google Shape;90;p17"/>
          <p:cNvPicPr preferRelativeResize="0"/>
          <p:nvPr/>
        </p:nvPicPr>
        <p:blipFill>
          <a:blip r:embed="rId4">
            <a:alphaModFix/>
          </a:blip>
          <a:stretch>
            <a:fillRect/>
          </a:stretch>
        </p:blipFill>
        <p:spPr>
          <a:xfrm>
            <a:off x="278175" y="145600"/>
            <a:ext cx="2028125" cy="571750"/>
          </a:xfrm>
          <a:prstGeom prst="rect">
            <a:avLst/>
          </a:prstGeom>
          <a:noFill/>
          <a:ln>
            <a:noFill/>
          </a:ln>
        </p:spPr>
      </p:pic>
      <p:pic>
        <p:nvPicPr>
          <p:cNvPr id="91" name="Google Shape;91;p17" title="DD-PO-BB-wat-wil-jij-weten-5.jpg"/>
          <p:cNvPicPr preferRelativeResize="0"/>
          <p:nvPr/>
        </p:nvPicPr>
        <p:blipFill rotWithShape="1">
          <a:blip r:embed="rId5">
            <a:alphaModFix/>
          </a:blip>
          <a:srcRect b="11819" l="10968" r="53289" t="9853"/>
          <a:stretch/>
        </p:blipFill>
        <p:spPr>
          <a:xfrm>
            <a:off x="2701475" y="973975"/>
            <a:ext cx="1031146" cy="1445768"/>
          </a:xfrm>
          <a:prstGeom prst="rect">
            <a:avLst/>
          </a:prstGeom>
          <a:noFill/>
          <a:ln>
            <a:noFill/>
          </a:ln>
        </p:spPr>
      </p:pic>
      <p:pic>
        <p:nvPicPr>
          <p:cNvPr id="92" name="Google Shape;92;p17" title="DD-PO-BB-wat-wil-jij-weten-5.jpg"/>
          <p:cNvPicPr preferRelativeResize="0"/>
          <p:nvPr/>
        </p:nvPicPr>
        <p:blipFill rotWithShape="1">
          <a:blip r:embed="rId5">
            <a:alphaModFix/>
          </a:blip>
          <a:srcRect b="10832" l="48606" r="5775" t="10840"/>
          <a:stretch/>
        </p:blipFill>
        <p:spPr>
          <a:xfrm>
            <a:off x="5749780" y="973981"/>
            <a:ext cx="1316096" cy="1445768"/>
          </a:xfrm>
          <a:prstGeom prst="rect">
            <a:avLst/>
          </a:prstGeom>
          <a:noFill/>
          <a:ln>
            <a:noFill/>
          </a:ln>
        </p:spPr>
      </p:pic>
      <p:sp>
        <p:nvSpPr>
          <p:cNvPr id="93" name="Google Shape;93;p17"/>
          <p:cNvSpPr/>
          <p:nvPr/>
        </p:nvSpPr>
        <p:spPr>
          <a:xfrm>
            <a:off x="2102250" y="2701925"/>
            <a:ext cx="2229600" cy="1467600"/>
          </a:xfrm>
          <a:prstGeom prst="rect">
            <a:avLst/>
          </a:prstGeom>
          <a:solidFill>
            <a:srgbClr val="D6F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
                <a:solidFill>
                  <a:srgbClr val="455B99"/>
                </a:solidFill>
              </a:rPr>
              <a:t>Kenmerken van een </a:t>
            </a:r>
            <a:r>
              <a:rPr lang="nl" u="sng">
                <a:solidFill>
                  <a:srgbClr val="455B99"/>
                </a:solidFill>
              </a:rPr>
              <a:t>gesloten vraag</a:t>
            </a:r>
            <a:r>
              <a:rPr lang="nl">
                <a:solidFill>
                  <a:srgbClr val="455B99"/>
                </a:solidFill>
              </a:rPr>
              <a:t>:</a:t>
            </a:r>
            <a:endParaRPr>
              <a:solidFill>
                <a:srgbClr val="455B99"/>
              </a:solidFill>
            </a:endParaRPr>
          </a:p>
          <a:p>
            <a:pPr indent="-317500" lvl="0" marL="457200" rtl="0" algn="l">
              <a:spcBef>
                <a:spcPts val="0"/>
              </a:spcBef>
              <a:spcAft>
                <a:spcPts val="0"/>
              </a:spcAft>
              <a:buClr>
                <a:srgbClr val="455B99"/>
              </a:buClr>
              <a:buSzPts val="1400"/>
              <a:buChar char="●"/>
            </a:pPr>
            <a:r>
              <a:rPr lang="nl">
                <a:solidFill>
                  <a:srgbClr val="455B99"/>
                </a:solidFill>
              </a:rPr>
              <a:t>Begint (meestal) </a:t>
            </a:r>
            <a:br>
              <a:rPr lang="nl">
                <a:solidFill>
                  <a:srgbClr val="455B99"/>
                </a:solidFill>
              </a:rPr>
            </a:br>
            <a:r>
              <a:rPr lang="nl">
                <a:solidFill>
                  <a:srgbClr val="455B99"/>
                </a:solidFill>
              </a:rPr>
              <a:t>met een werkwoord</a:t>
            </a:r>
            <a:endParaRPr>
              <a:solidFill>
                <a:srgbClr val="455B99"/>
              </a:solidFill>
            </a:endParaRPr>
          </a:p>
          <a:p>
            <a:pPr indent="-317500" lvl="0" marL="457200" rtl="0" algn="l">
              <a:spcBef>
                <a:spcPts val="0"/>
              </a:spcBef>
              <a:spcAft>
                <a:spcPts val="0"/>
              </a:spcAft>
              <a:buClr>
                <a:srgbClr val="455B99"/>
              </a:buClr>
              <a:buSzPts val="1400"/>
              <a:buChar char="●"/>
            </a:pPr>
            <a:r>
              <a:rPr lang="nl">
                <a:solidFill>
                  <a:srgbClr val="455B99"/>
                </a:solidFill>
              </a:rPr>
              <a:t>Ja/nee-vragen</a:t>
            </a:r>
            <a:endParaRPr>
              <a:solidFill>
                <a:srgbClr val="455B99"/>
              </a:solidFill>
            </a:endParaRPr>
          </a:p>
          <a:p>
            <a:pPr indent="-317500" lvl="0" marL="457200" rtl="0" algn="l">
              <a:spcBef>
                <a:spcPts val="0"/>
              </a:spcBef>
              <a:spcAft>
                <a:spcPts val="0"/>
              </a:spcAft>
              <a:buClr>
                <a:srgbClr val="455B99"/>
              </a:buClr>
              <a:buSzPts val="1400"/>
              <a:buChar char="●"/>
            </a:pPr>
            <a:r>
              <a:rPr lang="nl">
                <a:solidFill>
                  <a:srgbClr val="455B99"/>
                </a:solidFill>
              </a:rPr>
              <a:t>Keuzevragen</a:t>
            </a:r>
            <a:endParaRPr>
              <a:solidFill>
                <a:srgbClr val="455B99"/>
              </a:solidFill>
            </a:endParaRPr>
          </a:p>
        </p:txBody>
      </p:sp>
      <p:sp>
        <p:nvSpPr>
          <p:cNvPr id="94" name="Google Shape;94;p17"/>
          <p:cNvSpPr/>
          <p:nvPr/>
        </p:nvSpPr>
        <p:spPr>
          <a:xfrm>
            <a:off x="5050200" y="2701925"/>
            <a:ext cx="2463300" cy="1467600"/>
          </a:xfrm>
          <a:prstGeom prst="rect">
            <a:avLst/>
          </a:prstGeom>
          <a:solidFill>
            <a:srgbClr val="D6F1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nl">
                <a:solidFill>
                  <a:srgbClr val="455B99"/>
                </a:solidFill>
              </a:rPr>
              <a:t>Kenmerken van een </a:t>
            </a:r>
            <a:endParaRPr>
              <a:solidFill>
                <a:srgbClr val="455B99"/>
              </a:solidFill>
            </a:endParaRPr>
          </a:p>
          <a:p>
            <a:pPr indent="0" lvl="0" marL="0" rtl="0" algn="l">
              <a:spcBef>
                <a:spcPts val="0"/>
              </a:spcBef>
              <a:spcAft>
                <a:spcPts val="0"/>
              </a:spcAft>
              <a:buNone/>
            </a:pPr>
            <a:r>
              <a:rPr lang="nl" u="sng">
                <a:solidFill>
                  <a:srgbClr val="455B99"/>
                </a:solidFill>
              </a:rPr>
              <a:t>open</a:t>
            </a:r>
            <a:r>
              <a:rPr lang="nl" u="sng">
                <a:solidFill>
                  <a:srgbClr val="455B99"/>
                </a:solidFill>
              </a:rPr>
              <a:t> vraag</a:t>
            </a:r>
            <a:r>
              <a:rPr lang="nl">
                <a:solidFill>
                  <a:srgbClr val="455B99"/>
                </a:solidFill>
              </a:rPr>
              <a:t>:</a:t>
            </a:r>
            <a:endParaRPr>
              <a:solidFill>
                <a:srgbClr val="455B99"/>
              </a:solidFill>
            </a:endParaRPr>
          </a:p>
          <a:p>
            <a:pPr indent="-317500" lvl="0" marL="457200" rtl="0" algn="l">
              <a:spcBef>
                <a:spcPts val="0"/>
              </a:spcBef>
              <a:spcAft>
                <a:spcPts val="0"/>
              </a:spcAft>
              <a:buClr>
                <a:srgbClr val="455B99"/>
              </a:buClr>
              <a:buSzPts val="1400"/>
              <a:buChar char="●"/>
            </a:pPr>
            <a:r>
              <a:rPr lang="nl">
                <a:solidFill>
                  <a:srgbClr val="455B99"/>
                </a:solidFill>
              </a:rPr>
              <a:t>Begint met een vraagwoord (7W’s+H)</a:t>
            </a:r>
            <a:endParaRPr>
              <a:solidFill>
                <a:srgbClr val="455B99"/>
              </a:solidFill>
            </a:endParaRPr>
          </a:p>
          <a:p>
            <a:pPr indent="-317500" lvl="0" marL="457200" rtl="0" algn="l">
              <a:spcBef>
                <a:spcPts val="0"/>
              </a:spcBef>
              <a:spcAft>
                <a:spcPts val="0"/>
              </a:spcAft>
              <a:buClr>
                <a:srgbClr val="455B99"/>
              </a:buClr>
              <a:buSzPts val="1400"/>
              <a:buChar char="●"/>
            </a:pPr>
            <a:r>
              <a:rPr lang="nl">
                <a:solidFill>
                  <a:srgbClr val="455B99"/>
                </a:solidFill>
              </a:rPr>
              <a:t>Veel vrijheid in het geven van antwoorden</a:t>
            </a:r>
            <a:endParaRPr>
              <a:solidFill>
                <a:srgbClr val="455B99"/>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pic>
        <p:nvPicPr>
          <p:cNvPr id="99" name="Google Shape;99;p18"/>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100" name="Google Shape;100;p18"/>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101" name="Google Shape;101;p18"/>
          <p:cNvSpPr txBox="1"/>
          <p:nvPr/>
        </p:nvSpPr>
        <p:spPr>
          <a:xfrm>
            <a:off x="762575" y="701625"/>
            <a:ext cx="7540200" cy="901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nl" sz="3000">
                <a:solidFill>
                  <a:srgbClr val="455B99"/>
                </a:solidFill>
              </a:rPr>
              <a:t>Onderzoeksvragen</a:t>
            </a:r>
            <a:endParaRPr sz="3000">
              <a:solidFill>
                <a:srgbClr val="455B99"/>
              </a:solidFill>
            </a:endParaRPr>
          </a:p>
        </p:txBody>
      </p:sp>
      <p:pic>
        <p:nvPicPr>
          <p:cNvPr id="102" name="Google Shape;102;p18" title="DD-PO-BB-wat-wil-jij-weten-6.jpg"/>
          <p:cNvPicPr preferRelativeResize="0"/>
          <p:nvPr/>
        </p:nvPicPr>
        <p:blipFill>
          <a:blip r:embed="rId5">
            <a:alphaModFix/>
          </a:blip>
          <a:stretch>
            <a:fillRect/>
          </a:stretch>
        </p:blipFill>
        <p:spPr>
          <a:xfrm>
            <a:off x="2232725" y="1397750"/>
            <a:ext cx="4678550" cy="3120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pic>
        <p:nvPicPr>
          <p:cNvPr id="107" name="Google Shape;107;p19"/>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108" name="Google Shape;108;p19"/>
          <p:cNvPicPr preferRelativeResize="0"/>
          <p:nvPr/>
        </p:nvPicPr>
        <p:blipFill>
          <a:blip r:embed="rId4">
            <a:alphaModFix/>
          </a:blip>
          <a:stretch>
            <a:fillRect/>
          </a:stretch>
        </p:blipFill>
        <p:spPr>
          <a:xfrm>
            <a:off x="278175" y="145600"/>
            <a:ext cx="2028125" cy="571750"/>
          </a:xfrm>
          <a:prstGeom prst="rect">
            <a:avLst/>
          </a:prstGeom>
          <a:noFill/>
          <a:ln>
            <a:noFill/>
          </a:ln>
        </p:spPr>
      </p:pic>
      <p:sp>
        <p:nvSpPr>
          <p:cNvPr id="109" name="Google Shape;109;p19"/>
          <p:cNvSpPr txBox="1"/>
          <p:nvPr/>
        </p:nvSpPr>
        <p:spPr>
          <a:xfrm>
            <a:off x="762575" y="930225"/>
            <a:ext cx="5334900" cy="1931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nl" sz="3000">
                <a:solidFill>
                  <a:srgbClr val="455B99"/>
                </a:solidFill>
              </a:rPr>
              <a:t>Soorten vragen</a:t>
            </a:r>
            <a:endParaRPr b="1" sz="3000">
              <a:solidFill>
                <a:srgbClr val="455B99"/>
              </a:solidFill>
            </a:endParaRPr>
          </a:p>
          <a:p>
            <a:pPr indent="-323850" lvl="0" marL="457200" rtl="0" algn="l">
              <a:spcBef>
                <a:spcPts val="0"/>
              </a:spcBef>
              <a:spcAft>
                <a:spcPts val="0"/>
              </a:spcAft>
              <a:buClr>
                <a:srgbClr val="455B99"/>
              </a:buClr>
              <a:buSzPts val="1500"/>
              <a:buAutoNum type="arabicPeriod"/>
            </a:pPr>
            <a:r>
              <a:rPr lang="nl" sz="1500">
                <a:solidFill>
                  <a:srgbClr val="455B99"/>
                </a:solidFill>
              </a:rPr>
              <a:t>Tel- en meetvragen</a:t>
            </a:r>
            <a:endParaRPr sz="1500">
              <a:solidFill>
                <a:srgbClr val="455B99"/>
              </a:solidFill>
            </a:endParaRPr>
          </a:p>
          <a:p>
            <a:pPr indent="-323850" lvl="0" marL="457200" rtl="0" algn="l">
              <a:spcBef>
                <a:spcPts val="0"/>
              </a:spcBef>
              <a:spcAft>
                <a:spcPts val="0"/>
              </a:spcAft>
              <a:buClr>
                <a:srgbClr val="455B99"/>
              </a:buClr>
              <a:buSzPts val="1500"/>
              <a:buAutoNum type="arabicPeriod"/>
            </a:pPr>
            <a:r>
              <a:rPr lang="nl" sz="1500">
                <a:solidFill>
                  <a:srgbClr val="455B99"/>
                </a:solidFill>
              </a:rPr>
              <a:t>Waarderingsvragen</a:t>
            </a:r>
            <a:endParaRPr sz="1500">
              <a:solidFill>
                <a:srgbClr val="455B99"/>
              </a:solidFill>
            </a:endParaRPr>
          </a:p>
          <a:p>
            <a:pPr indent="-323850" lvl="0" marL="457200" rtl="0" algn="l">
              <a:spcBef>
                <a:spcPts val="0"/>
              </a:spcBef>
              <a:spcAft>
                <a:spcPts val="0"/>
              </a:spcAft>
              <a:buClr>
                <a:srgbClr val="455B99"/>
              </a:buClr>
              <a:buSzPts val="1500"/>
              <a:buAutoNum type="arabicPeriod"/>
            </a:pPr>
            <a:r>
              <a:rPr lang="nl" sz="1500">
                <a:solidFill>
                  <a:srgbClr val="455B99"/>
                </a:solidFill>
              </a:rPr>
              <a:t>Vergelijkingsvragen</a:t>
            </a:r>
            <a:endParaRPr sz="1500">
              <a:solidFill>
                <a:srgbClr val="455B99"/>
              </a:solidFill>
            </a:endParaRPr>
          </a:p>
          <a:p>
            <a:pPr indent="-323850" lvl="0" marL="457200" rtl="0" algn="l">
              <a:spcBef>
                <a:spcPts val="0"/>
              </a:spcBef>
              <a:spcAft>
                <a:spcPts val="0"/>
              </a:spcAft>
              <a:buClr>
                <a:srgbClr val="455B99"/>
              </a:buClr>
              <a:buSzPts val="1500"/>
              <a:buAutoNum type="arabicPeriod"/>
            </a:pPr>
            <a:r>
              <a:rPr lang="nl" sz="1500">
                <a:solidFill>
                  <a:srgbClr val="455B99"/>
                </a:solidFill>
              </a:rPr>
              <a:t>Gevolgvragen</a:t>
            </a:r>
            <a:endParaRPr sz="1500">
              <a:solidFill>
                <a:srgbClr val="455B99"/>
              </a:solidFill>
            </a:endParaRPr>
          </a:p>
          <a:p>
            <a:pPr indent="-323850" lvl="0" marL="457200" rtl="0" algn="l">
              <a:spcBef>
                <a:spcPts val="0"/>
              </a:spcBef>
              <a:spcAft>
                <a:spcPts val="0"/>
              </a:spcAft>
              <a:buClr>
                <a:srgbClr val="455B99"/>
              </a:buClr>
              <a:buSzPts val="1500"/>
              <a:buAutoNum type="arabicPeriod"/>
            </a:pPr>
            <a:r>
              <a:rPr lang="nl" sz="1500">
                <a:solidFill>
                  <a:srgbClr val="455B99"/>
                </a:solidFill>
              </a:rPr>
              <a:t>Ervaringsvragen</a:t>
            </a:r>
            <a:endParaRPr sz="1500">
              <a:solidFill>
                <a:srgbClr val="455B99"/>
              </a:solidFill>
            </a:endParaRPr>
          </a:p>
        </p:txBody>
      </p:sp>
      <p:pic>
        <p:nvPicPr>
          <p:cNvPr id="110" name="Google Shape;110;p19" title="DD-PO-BB-wat-wil-jij-weten-7.jpg"/>
          <p:cNvPicPr preferRelativeResize="0"/>
          <p:nvPr/>
        </p:nvPicPr>
        <p:blipFill rotWithShape="1">
          <a:blip r:embed="rId5">
            <a:alphaModFix/>
          </a:blip>
          <a:srcRect b="0" l="38279" r="0" t="0"/>
          <a:stretch/>
        </p:blipFill>
        <p:spPr>
          <a:xfrm>
            <a:off x="4901376" y="669650"/>
            <a:ext cx="3851625" cy="4081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id="115" name="Google Shape;115;p20"/>
          <p:cNvPicPr preferRelativeResize="0"/>
          <p:nvPr/>
        </p:nvPicPr>
        <p:blipFill>
          <a:blip r:embed="rId3">
            <a:alphaModFix/>
          </a:blip>
          <a:stretch>
            <a:fillRect/>
          </a:stretch>
        </p:blipFill>
        <p:spPr>
          <a:xfrm>
            <a:off x="0" y="0"/>
            <a:ext cx="9144003" cy="5143500"/>
          </a:xfrm>
          <a:prstGeom prst="rect">
            <a:avLst/>
          </a:prstGeom>
          <a:noFill/>
          <a:ln>
            <a:noFill/>
          </a:ln>
        </p:spPr>
      </p:pic>
      <p:pic>
        <p:nvPicPr>
          <p:cNvPr id="116" name="Google Shape;116;p20"/>
          <p:cNvPicPr preferRelativeResize="0"/>
          <p:nvPr/>
        </p:nvPicPr>
        <p:blipFill>
          <a:blip r:embed="rId4">
            <a:alphaModFix/>
          </a:blip>
          <a:stretch>
            <a:fillRect/>
          </a:stretch>
        </p:blipFill>
        <p:spPr>
          <a:xfrm>
            <a:off x="278175" y="145600"/>
            <a:ext cx="2028125" cy="571750"/>
          </a:xfrm>
          <a:prstGeom prst="rect">
            <a:avLst/>
          </a:prstGeom>
          <a:noFill/>
          <a:ln>
            <a:noFill/>
          </a:ln>
        </p:spPr>
      </p:pic>
      <p:pic>
        <p:nvPicPr>
          <p:cNvPr descr="In module 3 vertellen we over het vragenmachientje, laat een leerkracht van een basisschool in Utrecht zien hoe ze met het vragenmachientje in de klas werkt en vertelt ze over haar rol als leerkracht hierbij. &#10;&#10;Aan het eind van deze module weet je:&#10;- Wat het vragenmachientje is en hoe je deze kunt inzetten &#10;- Welke vaardigheden je als leraar nodig hebt om onderzoekend leren te begeleiden&#10;- Hoe je de nieuwsgierigheid van de kinderen in de klas kunt stimuleren" id="117" name="Google Shape;117;p20" title="Module 3: Onderzoekend leren; welke rol heb jij? - Welke rol heeft de leraar bij onderzoekend leren?">
            <a:hlinkClick r:id="rId5"/>
          </p:cNvPr>
          <p:cNvPicPr preferRelativeResize="0"/>
          <p:nvPr/>
        </p:nvPicPr>
        <p:blipFill>
          <a:blip r:embed="rId6">
            <a:alphaModFix/>
          </a:blip>
          <a:stretch>
            <a:fillRect/>
          </a:stretch>
        </p:blipFill>
        <p:spPr>
          <a:xfrm>
            <a:off x="1218113" y="685188"/>
            <a:ext cx="6707775" cy="3773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7"/>
                                        </p:tgtEl>
                                        <p:attrNameLst>
                                          <p:attrName>style.visibility</p:attrName>
                                        </p:attrNameLst>
                                      </p:cBhvr>
                                      <p:to>
                                        <p:strVal val="visible"/>
                                      </p:to>
                                    </p:set>
                                    <p:animEffect filter="fade" transition="in">
                                      <p:cBhvr>
                                        <p:cTn dur="1000"/>
                                        <p:tgtEl>
                                          <p:spTgt spid="11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1" name="Shape 121"/>
        <p:cNvGrpSpPr/>
        <p:nvPr/>
      </p:nvGrpSpPr>
      <p:grpSpPr>
        <a:xfrm>
          <a:off x="0" y="0"/>
          <a:ext cx="0" cy="0"/>
          <a:chOff x="0" y="0"/>
          <a:chExt cx="0" cy="0"/>
        </a:xfrm>
      </p:grpSpPr>
      <p:pic>
        <p:nvPicPr>
          <p:cNvPr id="122" name="Google Shape;122;p21" title="DD-PO-BB-wat-wil-jij-weten-8.png"/>
          <p:cNvPicPr preferRelativeResize="0"/>
          <p:nvPr/>
        </p:nvPicPr>
        <p:blipFill>
          <a:blip r:embed="rId3">
            <a:alphaModFix/>
          </a:blip>
          <a:stretch>
            <a:fillRect/>
          </a:stretch>
        </p:blipFill>
        <p:spPr>
          <a:xfrm>
            <a:off x="1562362" y="453250"/>
            <a:ext cx="6019274" cy="4237000"/>
          </a:xfrm>
          <a:prstGeom prst="rect">
            <a:avLst/>
          </a:prstGeom>
          <a:noFill/>
          <a:ln>
            <a:noFill/>
          </a:ln>
        </p:spPr>
      </p:pic>
      <p:pic>
        <p:nvPicPr>
          <p:cNvPr id="123" name="Google Shape;123;p21"/>
          <p:cNvPicPr preferRelativeResize="0"/>
          <p:nvPr/>
        </p:nvPicPr>
        <p:blipFill>
          <a:blip r:embed="rId4">
            <a:alphaModFix/>
          </a:blip>
          <a:stretch>
            <a:fillRect/>
          </a:stretch>
        </p:blipFill>
        <p:spPr>
          <a:xfrm>
            <a:off x="0" y="0"/>
            <a:ext cx="9144003" cy="5143500"/>
          </a:xfrm>
          <a:prstGeom prst="rect">
            <a:avLst/>
          </a:prstGeom>
          <a:noFill/>
          <a:ln>
            <a:noFill/>
          </a:ln>
        </p:spPr>
      </p:pic>
      <p:pic>
        <p:nvPicPr>
          <p:cNvPr id="124" name="Google Shape;124;p21"/>
          <p:cNvPicPr preferRelativeResize="0"/>
          <p:nvPr/>
        </p:nvPicPr>
        <p:blipFill>
          <a:blip r:embed="rId5">
            <a:alphaModFix/>
          </a:blip>
          <a:stretch>
            <a:fillRect/>
          </a:stretch>
        </p:blipFill>
        <p:spPr>
          <a:xfrm>
            <a:off x="278175" y="145600"/>
            <a:ext cx="2028125" cy="5717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146FD5B7BC0544D96412764ED7642B2" ma:contentTypeVersion="12" ma:contentTypeDescription="Een nieuw document maken." ma:contentTypeScope="" ma:versionID="274cf70196ce5a7aa853d6b0d7d12aad">
  <xsd:schema xmlns:xsd="http://www.w3.org/2001/XMLSchema" xmlns:xs="http://www.w3.org/2001/XMLSchema" xmlns:p="http://schemas.microsoft.com/office/2006/metadata/properties" xmlns:ns2="5a25f3cf-063a-418a-ba9d-30d16b52f8b4" xmlns:ns3="ca8a6944-a0f5-40a7-a0d2-863a166fdcde" targetNamespace="http://schemas.microsoft.com/office/2006/metadata/properties" ma:root="true" ma:fieldsID="aa6a049cc8fd16cbfe4481abcbc6be91" ns2:_="" ns3:_="">
    <xsd:import namespace="5a25f3cf-063a-418a-ba9d-30d16b52f8b4"/>
    <xsd:import namespace="ca8a6944-a0f5-40a7-a0d2-863a166fdcd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a25f3cf-063a-418a-ba9d-30d16b52f8b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2e450492-3d4b-419d-87fc-023a65d7f87d"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a8a6944-a0f5-40a7-a0d2-863a166fdcd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f520fa0c-2c8d-4411-a5b9-9bf3443f5fc5}" ma:internalName="TaxCatchAll" ma:showField="CatchAllData" ma:web="ca8a6944-a0f5-40a7-a0d2-863a166fdcd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a8a6944-a0f5-40a7-a0d2-863a166fdcde" xsi:nil="true"/>
    <lcf76f155ced4ddcb4097134ff3c332f xmlns="5a25f3cf-063a-418a-ba9d-30d16b52f8b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B24DAA4-0964-4D60-9435-C94068EA7D0A}"/>
</file>

<file path=customXml/itemProps2.xml><?xml version="1.0" encoding="utf-8"?>
<ds:datastoreItem xmlns:ds="http://schemas.openxmlformats.org/officeDocument/2006/customXml" ds:itemID="{C03A1385-C7D0-44D8-B383-3734383E705D}"/>
</file>

<file path=customXml/itemProps3.xml><?xml version="1.0" encoding="utf-8"?>
<ds:datastoreItem xmlns:ds="http://schemas.openxmlformats.org/officeDocument/2006/customXml" ds:itemID="{FBD72623-5679-413D-9E98-8ED9EC16BE36}"/>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0x010100E146FD5B7BC0544D96412764ED7642B2</vt:lpwstr>
  </property>
</Properties>
</file>