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2.xml"/><Relationship Id="rId2" Type="http://schemas.openxmlformats.org/officeDocument/2006/relationships/viewProps" Target="viewProps.xml"/><Relationship Id="rId16" Type="http://schemas.openxmlformats.org/officeDocument/2006/relationships/customXml" Target="../customXml/item1.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427dd0ff8f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427dd0ff8f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27dd0ff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27dd0ff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27dd0ff8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27dd0ff8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27dd0ff8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427dd0ff8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427dd0ff8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427dd0ff8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29011166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29011166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427dd0ff8f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427dd0ff8f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hyperlink" Target="https://schooltv.nl/video/hoe-verkoop-je-iets-met-reclame-zo-zet-je-een-product-in-de-markt/#q=reclame" TargetMode="External"/><Relationship Id="rId7" Type="http://schemas.openxmlformats.org/officeDocument/2006/relationships/image" Target="../media/image6.png"/><Relationship Id="rId8" Type="http://schemas.openxmlformats.org/officeDocument/2006/relationships/hyperlink" Target="https://www.youtube.com/watch?v=KhnhSeZvPo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youtube.com/watch?v=oZcORP1j2vU" TargetMode="External"/><Relationship Id="rId6"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2" title="DD-PO-BB-voor-niks-gaat-de-zon-op-8.jpg"/>
          <p:cNvPicPr preferRelativeResize="0"/>
          <p:nvPr/>
        </p:nvPicPr>
        <p:blipFill rotWithShape="1">
          <a:blip r:embed="rId3">
            <a:alphaModFix/>
          </a:blip>
          <a:srcRect b="0" l="0" r="0" t="30226"/>
          <a:stretch/>
        </p:blipFill>
        <p:spPr>
          <a:xfrm>
            <a:off x="1494950" y="1893050"/>
            <a:ext cx="6154075" cy="2872601"/>
          </a:xfrm>
          <a:prstGeom prst="rect">
            <a:avLst/>
          </a:prstGeom>
          <a:noFill/>
          <a:ln>
            <a:noFill/>
          </a:ln>
        </p:spPr>
      </p:pic>
      <p:pic>
        <p:nvPicPr>
          <p:cNvPr id="119" name="Google Shape;119;p22"/>
          <p:cNvPicPr preferRelativeResize="0"/>
          <p:nvPr/>
        </p:nvPicPr>
        <p:blipFill>
          <a:blip r:embed="rId4">
            <a:alphaModFix/>
          </a:blip>
          <a:stretch>
            <a:fillRect/>
          </a:stretch>
        </p:blipFill>
        <p:spPr>
          <a:xfrm>
            <a:off x="0" y="0"/>
            <a:ext cx="9144003" cy="5143500"/>
          </a:xfrm>
          <a:prstGeom prst="rect">
            <a:avLst/>
          </a:prstGeom>
          <a:noFill/>
          <a:ln>
            <a:noFill/>
          </a:ln>
        </p:spPr>
      </p:pic>
      <p:pic>
        <p:nvPicPr>
          <p:cNvPr id="120" name="Google Shape;120;p22"/>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121" name="Google Shape;121;p22"/>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Deel jouw betoog met de klas</a:t>
            </a:r>
            <a:endParaRPr sz="3000">
              <a:solidFill>
                <a:srgbClr val="455B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5"/>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63" name="Google Shape;63;p15"/>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64" name="Google Shape;64;p15"/>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Ben Woldring</a:t>
            </a:r>
            <a:endParaRPr sz="3000">
              <a:solidFill>
                <a:srgbClr val="455B99"/>
              </a:solidFill>
            </a:endParaRPr>
          </a:p>
          <a:p>
            <a:pPr indent="0" lvl="0" marL="0" rtl="0" algn="l">
              <a:spcBef>
                <a:spcPts val="0"/>
              </a:spcBef>
              <a:spcAft>
                <a:spcPts val="0"/>
              </a:spcAft>
              <a:buNone/>
            </a:pPr>
            <a:r>
              <a:rPr lang="nl" sz="3000">
                <a:solidFill>
                  <a:srgbClr val="455B99"/>
                </a:solidFill>
              </a:rPr>
              <a:t>(13 jaar)</a:t>
            </a:r>
            <a:endParaRPr sz="3000">
              <a:solidFill>
                <a:srgbClr val="455B99"/>
              </a:solidFill>
            </a:endParaRPr>
          </a:p>
          <a:p>
            <a:pPr indent="0" lvl="0" marL="0" rtl="0" algn="l">
              <a:spcBef>
                <a:spcPts val="0"/>
              </a:spcBef>
              <a:spcAft>
                <a:spcPts val="0"/>
              </a:spcAft>
              <a:buNone/>
            </a:pPr>
            <a:r>
              <a:rPr lang="nl" sz="3000">
                <a:solidFill>
                  <a:srgbClr val="455B99"/>
                </a:solidFill>
              </a:rPr>
              <a:t>in 1998</a:t>
            </a:r>
            <a:endParaRPr sz="3000">
              <a:solidFill>
                <a:srgbClr val="455B99"/>
              </a:solidFill>
            </a:endParaRPr>
          </a:p>
        </p:txBody>
      </p:sp>
      <p:pic>
        <p:nvPicPr>
          <p:cNvPr id="65" name="Google Shape;65;p15" title="DD-PO-BB-voor-niks-gaat-de-zon-op-3.jpg"/>
          <p:cNvPicPr preferRelativeResize="0"/>
          <p:nvPr/>
        </p:nvPicPr>
        <p:blipFill rotWithShape="1">
          <a:blip r:embed="rId5">
            <a:alphaModFix/>
          </a:blip>
          <a:srcRect b="0" l="9678" r="21578" t="0"/>
          <a:stretch/>
        </p:blipFill>
        <p:spPr>
          <a:xfrm>
            <a:off x="4263025" y="512013"/>
            <a:ext cx="4299699" cy="4119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71" name="Google Shape;71;p16"/>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72" name="Google Shape;72;p16"/>
          <p:cNvSpPr txBox="1"/>
          <p:nvPr/>
        </p:nvSpPr>
        <p:spPr>
          <a:xfrm>
            <a:off x="762575" y="930225"/>
            <a:ext cx="4329600" cy="29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2000">
                <a:solidFill>
                  <a:srgbClr val="455B99"/>
                </a:solidFill>
              </a:rPr>
              <a:t>Als een online product of dienst gratis is dan zijn er verschillende manieren waarop er toch geld kan worden verdiend. We gaan op de volgende slides drie van deze manieren bekijken:</a:t>
            </a:r>
            <a:endParaRPr sz="2000">
              <a:solidFill>
                <a:srgbClr val="455B99"/>
              </a:solidFill>
            </a:endParaRPr>
          </a:p>
          <a:p>
            <a:pPr indent="0" lvl="0" marL="0" rtl="0" algn="l">
              <a:spcBef>
                <a:spcPts val="0"/>
              </a:spcBef>
              <a:spcAft>
                <a:spcPts val="0"/>
              </a:spcAft>
              <a:buClr>
                <a:schemeClr val="dk1"/>
              </a:buClr>
              <a:buSzPts val="1100"/>
              <a:buFont typeface="Arial"/>
              <a:buNone/>
            </a:pPr>
            <a:r>
              <a:rPr lang="nl" sz="2000">
                <a:solidFill>
                  <a:srgbClr val="455B99"/>
                </a:solidFill>
              </a:rPr>
              <a:t>1. Advertenties</a:t>
            </a:r>
            <a:endParaRPr sz="2000">
              <a:solidFill>
                <a:srgbClr val="455B99"/>
              </a:solidFill>
            </a:endParaRPr>
          </a:p>
          <a:p>
            <a:pPr indent="0" lvl="0" marL="0" rtl="0" algn="l">
              <a:spcBef>
                <a:spcPts val="0"/>
              </a:spcBef>
              <a:spcAft>
                <a:spcPts val="0"/>
              </a:spcAft>
              <a:buClr>
                <a:schemeClr val="dk1"/>
              </a:buClr>
              <a:buSzPts val="1100"/>
              <a:buFont typeface="Arial"/>
              <a:buNone/>
            </a:pPr>
            <a:r>
              <a:rPr lang="nl" sz="2000">
                <a:solidFill>
                  <a:srgbClr val="455B99"/>
                </a:solidFill>
              </a:rPr>
              <a:t>2. Freemium</a:t>
            </a:r>
            <a:endParaRPr sz="2000">
              <a:solidFill>
                <a:srgbClr val="455B99"/>
              </a:solidFill>
            </a:endParaRPr>
          </a:p>
          <a:p>
            <a:pPr indent="0" lvl="0" marL="0" rtl="0" algn="l">
              <a:spcBef>
                <a:spcPts val="0"/>
              </a:spcBef>
              <a:spcAft>
                <a:spcPts val="0"/>
              </a:spcAft>
              <a:buNone/>
            </a:pPr>
            <a:r>
              <a:rPr lang="nl" sz="2000">
                <a:solidFill>
                  <a:srgbClr val="455B99"/>
                </a:solidFill>
              </a:rPr>
              <a:t>3. Verkoop van data</a:t>
            </a:r>
            <a:endParaRPr sz="2000">
              <a:solidFill>
                <a:srgbClr val="455B99"/>
              </a:solidFill>
            </a:endParaRPr>
          </a:p>
        </p:txBody>
      </p:sp>
      <p:pic>
        <p:nvPicPr>
          <p:cNvPr id="73" name="Google Shape;73;p16" title="DD-PO-BB-voor-niks-gaat-de-zon-op-4.png"/>
          <p:cNvPicPr preferRelativeResize="0"/>
          <p:nvPr/>
        </p:nvPicPr>
        <p:blipFill>
          <a:blip r:embed="rId5">
            <a:alphaModFix/>
          </a:blip>
          <a:stretch>
            <a:fillRect/>
          </a:stretch>
        </p:blipFill>
        <p:spPr>
          <a:xfrm>
            <a:off x="5295600" y="930225"/>
            <a:ext cx="2958600" cy="2958600"/>
          </a:xfrm>
          <a:prstGeom prst="rect">
            <a:avLst/>
          </a:prstGeom>
          <a:noFill/>
          <a:ln>
            <a:noFill/>
          </a:ln>
        </p:spPr>
      </p:pic>
      <p:pic>
        <p:nvPicPr>
          <p:cNvPr id="74" name="Google Shape;74;p16" title="play-button-zwart.png">
            <a:hlinkClick r:id="rId6"/>
          </p:cNvPr>
          <p:cNvPicPr preferRelativeResize="0"/>
          <p:nvPr/>
        </p:nvPicPr>
        <p:blipFill>
          <a:blip r:embed="rId7">
            <a:alphaModFix/>
          </a:blip>
          <a:stretch>
            <a:fillRect/>
          </a:stretch>
        </p:blipFill>
        <p:spPr>
          <a:xfrm>
            <a:off x="762575" y="3888813"/>
            <a:ext cx="506274" cy="506274"/>
          </a:xfrm>
          <a:prstGeom prst="rect">
            <a:avLst/>
          </a:prstGeom>
          <a:noFill/>
          <a:ln>
            <a:noFill/>
          </a:ln>
        </p:spPr>
      </p:pic>
      <p:sp>
        <p:nvSpPr>
          <p:cNvPr id="75" name="Google Shape;75;p16"/>
          <p:cNvSpPr txBox="1"/>
          <p:nvPr/>
        </p:nvSpPr>
        <p:spPr>
          <a:xfrm>
            <a:off x="1367900" y="3911125"/>
            <a:ext cx="196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 sz="1800" u="sng">
                <a:solidFill>
                  <a:schemeClr val="hlink"/>
                </a:solidFill>
                <a:hlinkClick r:id="rId8"/>
              </a:rPr>
              <a:t>Bekijk dit filmpje</a:t>
            </a:r>
            <a:endParaRPr sz="1800">
              <a:solidFill>
                <a:srgbClr val="59595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81" name="Google Shape;81;p17"/>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82" name="Google Shape;82;p17"/>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Advertentieruimte verkopen en </a:t>
            </a:r>
            <a:endParaRPr sz="3000">
              <a:solidFill>
                <a:srgbClr val="455B99"/>
              </a:solidFill>
            </a:endParaRPr>
          </a:p>
          <a:p>
            <a:pPr indent="0" lvl="0" marL="0" rtl="0" algn="ctr">
              <a:spcBef>
                <a:spcPts val="0"/>
              </a:spcBef>
              <a:spcAft>
                <a:spcPts val="0"/>
              </a:spcAft>
              <a:buNone/>
            </a:pPr>
            <a:r>
              <a:rPr lang="nl" sz="3000">
                <a:solidFill>
                  <a:srgbClr val="455B99"/>
                </a:solidFill>
              </a:rPr>
              <a:t>geld verdienen per klik</a:t>
            </a:r>
            <a:endParaRPr sz="3000">
              <a:solidFill>
                <a:srgbClr val="455B99"/>
              </a:solidFill>
            </a:endParaRPr>
          </a:p>
        </p:txBody>
      </p:sp>
      <p:pic>
        <p:nvPicPr>
          <p:cNvPr id="83" name="Google Shape;83;p17" title="DD-PO-BB-voor-niks-gaat-de-zon-op-5.png"/>
          <p:cNvPicPr preferRelativeResize="0"/>
          <p:nvPr/>
        </p:nvPicPr>
        <p:blipFill>
          <a:blip r:embed="rId5">
            <a:alphaModFix/>
          </a:blip>
          <a:stretch>
            <a:fillRect/>
          </a:stretch>
        </p:blipFill>
        <p:spPr>
          <a:xfrm>
            <a:off x="2534963" y="1966425"/>
            <a:ext cx="4074074" cy="2571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89" name="Google Shape;89;p18"/>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90" name="Google Shape;90;p18"/>
          <p:cNvSpPr txBox="1"/>
          <p:nvPr/>
        </p:nvSpPr>
        <p:spPr>
          <a:xfrm>
            <a:off x="762575" y="930225"/>
            <a:ext cx="3809400" cy="3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2000">
                <a:solidFill>
                  <a:srgbClr val="455B99"/>
                </a:solidFill>
              </a:rPr>
              <a:t>Je wilt geld verdienen met een website en besluit advertenties te plaatsen. Per klik verdien je €0,05. Jouw website heeft per maand gemiddeld 1000 bezoekers.2 procent van alle bezoekers klikt op een advertentie. </a:t>
            </a:r>
            <a:endParaRPr sz="2000">
              <a:solidFill>
                <a:srgbClr val="455B99"/>
              </a:solidFill>
            </a:endParaRPr>
          </a:p>
          <a:p>
            <a:pPr indent="0" lvl="0" marL="0" rtl="0" algn="l">
              <a:spcBef>
                <a:spcPts val="0"/>
              </a:spcBef>
              <a:spcAft>
                <a:spcPts val="0"/>
              </a:spcAft>
              <a:buNone/>
            </a:pPr>
            <a:r>
              <a:t/>
            </a:r>
            <a:endParaRPr sz="2000">
              <a:solidFill>
                <a:srgbClr val="455B99"/>
              </a:solidFill>
            </a:endParaRPr>
          </a:p>
          <a:p>
            <a:pPr indent="0" lvl="0" marL="0" rtl="0" algn="l">
              <a:spcBef>
                <a:spcPts val="0"/>
              </a:spcBef>
              <a:spcAft>
                <a:spcPts val="0"/>
              </a:spcAft>
              <a:buClr>
                <a:schemeClr val="dk1"/>
              </a:buClr>
              <a:buSzPts val="1100"/>
              <a:buFont typeface="Arial"/>
              <a:buNone/>
            </a:pPr>
            <a:r>
              <a:rPr b="1" lang="nl" sz="2000">
                <a:solidFill>
                  <a:srgbClr val="455B99"/>
                </a:solidFill>
              </a:rPr>
              <a:t>Hoeveel geld verdien je dan per maand met advertenties?</a:t>
            </a:r>
            <a:endParaRPr b="1" sz="2000">
              <a:solidFill>
                <a:srgbClr val="455B99"/>
              </a:solidFill>
            </a:endParaRPr>
          </a:p>
          <a:p>
            <a:pPr indent="0" lvl="0" marL="0" rtl="0" algn="l">
              <a:spcBef>
                <a:spcPts val="0"/>
              </a:spcBef>
              <a:spcAft>
                <a:spcPts val="0"/>
              </a:spcAft>
              <a:buNone/>
            </a:pPr>
            <a:r>
              <a:t/>
            </a:r>
            <a:endParaRPr sz="2000">
              <a:solidFill>
                <a:srgbClr val="455B99"/>
              </a:solidFill>
            </a:endParaRPr>
          </a:p>
        </p:txBody>
      </p:sp>
      <p:pic>
        <p:nvPicPr>
          <p:cNvPr id="91" name="Google Shape;91;p18" title="DD-PO-BB-voor-niks-gaat-de-zon-op-6.jpg"/>
          <p:cNvPicPr preferRelativeResize="0"/>
          <p:nvPr/>
        </p:nvPicPr>
        <p:blipFill rotWithShape="1">
          <a:blip r:embed="rId5">
            <a:alphaModFix/>
          </a:blip>
          <a:srcRect b="0" l="18240" r="16937" t="0"/>
          <a:stretch/>
        </p:blipFill>
        <p:spPr>
          <a:xfrm>
            <a:off x="4805975" y="720050"/>
            <a:ext cx="3720051" cy="3703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97" name="Google Shape;97;p19"/>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98" name="Google Shape;98;p19"/>
          <p:cNvSpPr txBox="1"/>
          <p:nvPr/>
        </p:nvSpPr>
        <p:spPr>
          <a:xfrm>
            <a:off x="762575" y="930225"/>
            <a:ext cx="3104100" cy="35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nl" sz="2000">
                <a:solidFill>
                  <a:srgbClr val="455B99"/>
                </a:solidFill>
              </a:rPr>
              <a:t>Freemium</a:t>
            </a:r>
            <a:endParaRPr b="1" sz="2000">
              <a:solidFill>
                <a:srgbClr val="455B99"/>
              </a:solidFill>
            </a:endParaRPr>
          </a:p>
          <a:p>
            <a:pPr indent="0" lvl="0" marL="0" rtl="0" algn="l">
              <a:spcBef>
                <a:spcPts val="0"/>
              </a:spcBef>
              <a:spcAft>
                <a:spcPts val="0"/>
              </a:spcAft>
              <a:buNone/>
            </a:pPr>
            <a:r>
              <a:rPr lang="nl" sz="2000">
                <a:solidFill>
                  <a:srgbClr val="455B99"/>
                </a:solidFill>
              </a:rPr>
              <a:t>Het woord Freemium is afgeleid van de twee woorden Free (gratis) en Premium (hoogwaardig). Het is een verdienmodel waarbij de producten gratis worden aangeboden, maar waar geld wordt gevraagd voor extra mogelijkheden.</a:t>
            </a:r>
            <a:endParaRPr sz="2000">
              <a:solidFill>
                <a:srgbClr val="455B99"/>
              </a:solidFill>
            </a:endParaRPr>
          </a:p>
        </p:txBody>
      </p:sp>
      <p:pic>
        <p:nvPicPr>
          <p:cNvPr id="99" name="Google Shape;99;p19" title="DD-PO-BB-voor-niks-gaat-de-zon-op-7.png"/>
          <p:cNvPicPr preferRelativeResize="0"/>
          <p:nvPr/>
        </p:nvPicPr>
        <p:blipFill>
          <a:blip r:embed="rId5">
            <a:alphaModFix/>
          </a:blip>
          <a:stretch>
            <a:fillRect/>
          </a:stretch>
        </p:blipFill>
        <p:spPr>
          <a:xfrm>
            <a:off x="4057575" y="1363375"/>
            <a:ext cx="4417901" cy="2485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105" name="Google Shape;105;p20"/>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descr="Facebook zette in 2017 bijna 40 miljard dollar om en Google ruim 110 miljard, maar wij, dataverstrekkers, worden er geen cent rijker door. Dat kan beter. Wil je weten hoe, check dan de tweede aflevering van Data Mania.&#10;&#10;Lees ook: https://www.npo3.nl/brandpuntplus/bestaat-er-een-leven-zonder-digitale-sporen&#10;&#10;Producent: Luc Schinkel, presentatie: Jasmijn Alkemade, eindredactie KRO-NCRV: Hester van Yperen, regie: Jos Verduyn Lunel, Nicolette Nol, redactie: Luuk Ex, Thomas Mulder, productie: Inma Millenaar, Donna Donkers, Lenneke Riesenbeck, camera en geluid: Nicole Batteké, editor: Jos Verduyn Lunel, audionabewerking: Sander Houtman, animaties: Ylja Band, formatontwikkeling: Nicolette Nol, geproduceerd door: The Media Brothers i.o.v. KRO-NCRV/Brandpunt+&#10;&#10;#BrandpuntPlus #DataMania #Data" id="106" name="Google Shape;106;p20" title="Geld verdienen met je data? (2/5) | Data Mania | Brandpunt+">
            <a:hlinkClick r:id="rId5"/>
          </p:cNvPr>
          <p:cNvPicPr preferRelativeResize="0"/>
          <p:nvPr/>
        </p:nvPicPr>
        <p:blipFill>
          <a:blip r:embed="rId6">
            <a:alphaModFix/>
          </a:blip>
          <a:stretch>
            <a:fillRect/>
          </a:stretch>
        </p:blipFill>
        <p:spPr>
          <a:xfrm>
            <a:off x="1309425" y="688000"/>
            <a:ext cx="6525150" cy="3670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112" name="Google Shape;112;p21"/>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13" name="Google Shape;113;p21"/>
          <p:cNvSpPr txBox="1"/>
          <p:nvPr/>
        </p:nvSpPr>
        <p:spPr>
          <a:xfrm>
            <a:off x="762575" y="930225"/>
            <a:ext cx="7631400" cy="35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1600">
                <a:solidFill>
                  <a:srgbClr val="455B99"/>
                </a:solidFill>
              </a:rPr>
              <a:t>Schrijf een betoog</a:t>
            </a:r>
            <a:endParaRPr b="1" sz="1600">
              <a:solidFill>
                <a:srgbClr val="455B99"/>
              </a:solidFill>
            </a:endParaRPr>
          </a:p>
          <a:p>
            <a:pPr indent="0" lvl="0" marL="0" rtl="0" algn="l">
              <a:spcBef>
                <a:spcPts val="0"/>
              </a:spcBef>
              <a:spcAft>
                <a:spcPts val="0"/>
              </a:spcAft>
              <a:buClr>
                <a:schemeClr val="dk1"/>
              </a:buClr>
              <a:buSzPts val="1100"/>
              <a:buFont typeface="Arial"/>
              <a:buNone/>
            </a:pPr>
            <a:r>
              <a:rPr i="1" lang="nl" sz="1600">
                <a:solidFill>
                  <a:srgbClr val="455B99"/>
                </a:solidFill>
              </a:rPr>
              <a:t>Schrijf een verhaal waarin jij duidelijk maakt wat jij ervan vindt dat jouw data wordt verkocht. Een verhaal waarin je een mening duidelijk maakt noemen we een betoog. </a:t>
            </a:r>
            <a:endParaRPr i="1" sz="1600">
              <a:solidFill>
                <a:srgbClr val="455B99"/>
              </a:solidFill>
            </a:endParaRPr>
          </a:p>
          <a:p>
            <a:pPr indent="0" lvl="0" marL="0" rtl="0" algn="l">
              <a:spcBef>
                <a:spcPts val="0"/>
              </a:spcBef>
              <a:spcAft>
                <a:spcPts val="0"/>
              </a:spcAft>
              <a:buClr>
                <a:schemeClr val="dk1"/>
              </a:buClr>
              <a:buSzPts val="1100"/>
              <a:buFont typeface="Arial"/>
              <a:buNone/>
            </a:pPr>
            <a:r>
              <a:t/>
            </a:r>
            <a:endParaRPr sz="1600">
              <a:solidFill>
                <a:srgbClr val="455B99"/>
              </a:solidFill>
            </a:endParaRPr>
          </a:p>
          <a:p>
            <a:pPr indent="0" lvl="0" marL="0" rtl="0" algn="l">
              <a:spcBef>
                <a:spcPts val="0"/>
              </a:spcBef>
              <a:spcAft>
                <a:spcPts val="0"/>
              </a:spcAft>
              <a:buClr>
                <a:schemeClr val="dk1"/>
              </a:buClr>
              <a:buSzPts val="1100"/>
              <a:buFont typeface="Arial"/>
              <a:buNone/>
            </a:pPr>
            <a:r>
              <a:rPr lang="nl" sz="1600">
                <a:solidFill>
                  <a:srgbClr val="455B99"/>
                </a:solidFill>
              </a:rPr>
              <a:t>Je betoog moet de volgende opbouw hebben:</a:t>
            </a:r>
            <a:endParaRPr sz="1600">
              <a:solidFill>
                <a:srgbClr val="455B99"/>
              </a:solidFill>
            </a:endParaRPr>
          </a:p>
          <a:p>
            <a:pPr indent="-330200" lvl="0" marL="457200" rtl="0" algn="l">
              <a:spcBef>
                <a:spcPts val="0"/>
              </a:spcBef>
              <a:spcAft>
                <a:spcPts val="0"/>
              </a:spcAft>
              <a:buClr>
                <a:srgbClr val="455B99"/>
              </a:buClr>
              <a:buSzPts val="1600"/>
              <a:buAutoNum type="arabicPeriod"/>
            </a:pPr>
            <a:r>
              <a:rPr lang="nl" sz="1600">
                <a:solidFill>
                  <a:srgbClr val="455B99"/>
                </a:solidFill>
              </a:rPr>
              <a:t>Titel: Een pakkende titel is belangrijk om ervoor te zorgen dat mensen jouw betoog gaan lezen.</a:t>
            </a:r>
            <a:endParaRPr sz="1600">
              <a:solidFill>
                <a:srgbClr val="455B99"/>
              </a:solidFill>
            </a:endParaRPr>
          </a:p>
          <a:p>
            <a:pPr indent="-330200" lvl="0" marL="457200" rtl="0" algn="l">
              <a:spcBef>
                <a:spcPts val="0"/>
              </a:spcBef>
              <a:spcAft>
                <a:spcPts val="0"/>
              </a:spcAft>
              <a:buClr>
                <a:srgbClr val="455B99"/>
              </a:buClr>
              <a:buSzPts val="1600"/>
              <a:buAutoNum type="arabicPeriod"/>
            </a:pPr>
            <a:r>
              <a:rPr lang="nl" sz="1600">
                <a:solidFill>
                  <a:srgbClr val="455B99"/>
                </a:solidFill>
              </a:rPr>
              <a:t>Introductie van het onderwerp: Waar gaat jouw betoog over?</a:t>
            </a:r>
            <a:endParaRPr sz="1600">
              <a:solidFill>
                <a:srgbClr val="455B99"/>
              </a:solidFill>
            </a:endParaRPr>
          </a:p>
          <a:p>
            <a:pPr indent="-330200" lvl="0" marL="457200" rtl="0" algn="l">
              <a:spcBef>
                <a:spcPts val="0"/>
              </a:spcBef>
              <a:spcAft>
                <a:spcPts val="0"/>
              </a:spcAft>
              <a:buClr>
                <a:srgbClr val="455B99"/>
              </a:buClr>
              <a:buSzPts val="1600"/>
              <a:buAutoNum type="arabicPeriod"/>
            </a:pPr>
            <a:r>
              <a:rPr lang="nl" sz="1600">
                <a:solidFill>
                  <a:srgbClr val="455B99"/>
                </a:solidFill>
              </a:rPr>
              <a:t>Middenstuk: Argumenten voor of tegen. Waarom vind je het wel of geen probleem dat jouw data wordt verkocht?</a:t>
            </a:r>
            <a:endParaRPr sz="1600">
              <a:solidFill>
                <a:srgbClr val="455B99"/>
              </a:solidFill>
            </a:endParaRPr>
          </a:p>
          <a:p>
            <a:pPr indent="-330200" lvl="0" marL="457200" rtl="0" algn="l">
              <a:spcBef>
                <a:spcPts val="0"/>
              </a:spcBef>
              <a:spcAft>
                <a:spcPts val="0"/>
              </a:spcAft>
              <a:buClr>
                <a:srgbClr val="455B99"/>
              </a:buClr>
              <a:buSzPts val="1600"/>
              <a:buAutoNum type="arabicPeriod"/>
            </a:pPr>
            <a:r>
              <a:rPr lang="nl" sz="1600">
                <a:solidFill>
                  <a:srgbClr val="455B99"/>
                </a:solidFill>
              </a:rPr>
              <a:t>Slot: Een korte samenvatting. Je maakt nog een keer duidelijk waarom je het wel of geen probleem vindt. Je vermeldt nog een keer jouw belangrijkste argument. </a:t>
            </a:r>
            <a:endParaRPr sz="1600">
              <a:solidFill>
                <a:srgbClr val="455B9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6585a95a0d3b3b7980759112fefa4c36">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b386a5b4e7f7243b36a4081d125e4d4a"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88E5461-C11B-4F91-9381-358E7D84FE1C}"/>
</file>

<file path=customXml/itemProps2.xml><?xml version="1.0" encoding="utf-8"?>
<ds:datastoreItem xmlns:ds="http://schemas.openxmlformats.org/officeDocument/2006/customXml" ds:itemID="{4C95301A-C4BF-4093-95A5-5D25ED65BB53}"/>
</file>

<file path=customXml/itemProps3.xml><?xml version="1.0" encoding="utf-8"?>
<ds:datastoreItem xmlns:ds="http://schemas.openxmlformats.org/officeDocument/2006/customXml" ds:itemID="{D7E08C66-2338-401B-ACC5-491359A64BF4}"/>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