
<file path=[Content_Types].xml><?xml version="1.0" encoding="utf-8"?>
<Types xmlns="http://schemas.openxmlformats.org/package/2006/content-types"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21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20" Type="http://schemas.openxmlformats.org/officeDocument/2006/relationships/customXml" Target="../customXml/item2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customXml" Target="../customXml/item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2b0597b9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2b0597b9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f5015e63cb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f5015e63cb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f5015e63cb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f5015e63cb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f5015e63cb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f5015e63cb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42b0597b9a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42b0597b9a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b0597b9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b0597b9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5015e63c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5015e63c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42b0597b9a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42b0597b9a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5015e63cb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f5015e63cb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f5015e63cb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f5015e63cb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5015e63cb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f5015e63cb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5015e63cb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f5015e63cb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f5015e63cb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f5015e63cb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Relationship Id="rId4" Type="http://schemas.openxmlformats.org/officeDocument/2006/relationships/image" Target="../media/image9.png"/><Relationship Id="rId5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13.png"/><Relationship Id="rId5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14.png"/><Relationship Id="rId5" Type="http://schemas.openxmlformats.org/officeDocument/2006/relationships/hyperlink" Target="https://www.youtube.com/watch?v=WkqlBoBaA-g" TargetMode="External"/><Relationship Id="rId6" Type="http://schemas.openxmlformats.org/officeDocument/2006/relationships/hyperlink" Target="https://www.youtube.com/watch?v=WkqlBoBaA-g" TargetMode="External"/><Relationship Id="rId7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2.png"/><Relationship Id="rId5" Type="http://schemas.openxmlformats.org/officeDocument/2006/relationships/hyperlink" Target="https://www.youtube.com/watch?v=E2fZySTOg3k" TargetMode="External"/><Relationship Id="rId6" Type="http://schemas.openxmlformats.org/officeDocument/2006/relationships/hyperlink" Target="https://www.youtube.com/watch?v=E2fZySTOg3k" TargetMode="External"/><Relationship Id="rId7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2" title="DD-PO-MB-veilig-en-gezond-werken-op-je-chromebook-11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13276" y="466750"/>
            <a:ext cx="6317450" cy="4210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23" title="DD-PO-MB-veilig-en-gezond-werken-op-je-chromebook-12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13276" y="466750"/>
            <a:ext cx="6317450" cy="4210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/>
          <p:nvPr/>
        </p:nvSpPr>
        <p:spPr>
          <a:xfrm>
            <a:off x="762575" y="930225"/>
            <a:ext cx="6197400" cy="6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Dit hebben we vandaag geleerd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128" name="Google Shape;128;p24"/>
          <p:cNvSpPr txBox="1"/>
          <p:nvPr/>
        </p:nvSpPr>
        <p:spPr>
          <a:xfrm>
            <a:off x="762575" y="1570075"/>
            <a:ext cx="7776900" cy="2033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600"/>
              <a:buChar char="●"/>
            </a:pPr>
            <a:r>
              <a:rPr lang="nl" sz="1600">
                <a:solidFill>
                  <a:srgbClr val="455B99"/>
                </a:solidFill>
              </a:rPr>
              <a:t>Hoe je zelf sterke wachtwoorden maakt.</a:t>
            </a:r>
            <a:endParaRPr sz="1600">
              <a:solidFill>
                <a:srgbClr val="455B99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600"/>
              <a:buChar char="●"/>
            </a:pPr>
            <a:r>
              <a:rPr lang="nl" sz="1600">
                <a:solidFill>
                  <a:srgbClr val="455B99"/>
                </a:solidFill>
              </a:rPr>
              <a:t>Welke stappen je zet als je computer vastloopt.</a:t>
            </a:r>
            <a:endParaRPr sz="1600">
              <a:solidFill>
                <a:srgbClr val="455B99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600"/>
              <a:buChar char="●"/>
            </a:pPr>
            <a:r>
              <a:rPr lang="nl" sz="1600">
                <a:solidFill>
                  <a:srgbClr val="455B99"/>
                </a:solidFill>
              </a:rPr>
              <a:t>Wat gezond schermgebruik inhoudt: goede houding, niet te veel schermtijd en kritisch kijken naar wat je ziet en doet.</a:t>
            </a:r>
            <a:endParaRPr sz="1600">
              <a:solidFill>
                <a:srgbClr val="455B99"/>
              </a:solidFill>
            </a:endParaRPr>
          </a:p>
        </p:txBody>
      </p:sp>
      <p:pic>
        <p:nvPicPr>
          <p:cNvPr id="129" name="Google Shape;129;p24" title="DD-PO-MB-veilig-en-gezond-werken-op-je-chromebook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7588" y="2059656"/>
            <a:ext cx="8408813" cy="335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5" title="icoon-bekijken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0025" y="1468600"/>
            <a:ext cx="735425" cy="73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5" title="play-button-zwart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0025" y="2204037"/>
            <a:ext cx="735426" cy="735426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5"/>
          <p:cNvSpPr txBox="1"/>
          <p:nvPr/>
        </p:nvSpPr>
        <p:spPr>
          <a:xfrm>
            <a:off x="4535325" y="4774200"/>
            <a:ext cx="4226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 sz="1200">
                <a:solidFill>
                  <a:srgbClr val="FFFFFF"/>
                </a:solidFill>
              </a:rPr>
              <a:t>Bron: natuurwijzer.naturalis.nl</a:t>
            </a:r>
            <a:endParaRPr sz="1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762575" y="930225"/>
            <a:ext cx="3809400" cy="6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Terugblik les 1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59" name="Google Shape;59;p14"/>
          <p:cNvSpPr txBox="1"/>
          <p:nvPr/>
        </p:nvSpPr>
        <p:spPr>
          <a:xfrm>
            <a:off x="762575" y="1570075"/>
            <a:ext cx="4716600" cy="2033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600">
                <a:solidFill>
                  <a:srgbClr val="455B99"/>
                </a:solidFill>
              </a:rPr>
              <a:t>We weten nu hoe je…</a:t>
            </a:r>
            <a:endParaRPr b="1" sz="16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>
                <a:solidFill>
                  <a:srgbClr val="455B99"/>
                </a:solidFill>
              </a:rPr>
              <a:t>•  </a:t>
            </a:r>
            <a:r>
              <a:rPr lang="nl" sz="1600">
                <a:solidFill>
                  <a:srgbClr val="455B99"/>
                </a:solidFill>
              </a:rPr>
              <a:t>een Chromebook oplaadt, aanzet en gebruikt,</a:t>
            </a:r>
            <a:endParaRPr sz="16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 sz="1600">
                <a:solidFill>
                  <a:srgbClr val="455B99"/>
                </a:solidFill>
              </a:rPr>
              <a:t>•  werkt met toetsenbord, muis en touchpad,</a:t>
            </a:r>
            <a:endParaRPr sz="16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 sz="1600">
                <a:solidFill>
                  <a:srgbClr val="455B99"/>
                </a:solidFill>
              </a:rPr>
              <a:t>•  een document of presentatie start en bewaart,</a:t>
            </a:r>
            <a:endParaRPr sz="16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 sz="1600">
                <a:solidFill>
                  <a:srgbClr val="455B99"/>
                </a:solidFill>
              </a:rPr>
              <a:t>•  een afbeelding zoekt en invoegt,</a:t>
            </a:r>
            <a:endParaRPr sz="16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 sz="1600">
                <a:solidFill>
                  <a:srgbClr val="455B99"/>
                </a:solidFill>
              </a:rPr>
              <a:t>•  veilig uitlogt en afsluit,</a:t>
            </a:r>
            <a:endParaRPr sz="16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600">
                <a:solidFill>
                  <a:srgbClr val="455B99"/>
                </a:solidFill>
              </a:rPr>
              <a:t>•  zuinig omgaat met een Chromebook.</a:t>
            </a:r>
            <a:endParaRPr sz="1600">
              <a:solidFill>
                <a:srgbClr val="455B99"/>
              </a:solidFill>
            </a:endParaRPr>
          </a:p>
        </p:txBody>
      </p:sp>
      <p:pic>
        <p:nvPicPr>
          <p:cNvPr id="60" name="Google Shape;60;p14" title="DD-PO-MB-veilig-en-gezond-werken-op-je-chromebook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97650" y="448950"/>
            <a:ext cx="3078050" cy="2052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4" title="DD-PO-MB-veilig-en-gezond-werken-op-je-chromebook-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97650" y="2641558"/>
            <a:ext cx="3078050" cy="20529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/>
        </p:nvSpPr>
        <p:spPr>
          <a:xfrm>
            <a:off x="762575" y="930225"/>
            <a:ext cx="4716600" cy="6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Dit gaan we vandaag leren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67" name="Google Shape;67;p15"/>
          <p:cNvSpPr txBox="1"/>
          <p:nvPr/>
        </p:nvSpPr>
        <p:spPr>
          <a:xfrm>
            <a:off x="762575" y="1570075"/>
            <a:ext cx="7125600" cy="2033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600"/>
              <a:buChar char="●"/>
            </a:pPr>
            <a:r>
              <a:rPr lang="nl" sz="1600">
                <a:solidFill>
                  <a:srgbClr val="455B99"/>
                </a:solidFill>
              </a:rPr>
              <a:t>Hoe je zelf een veilig wachtwoord kunt maken</a:t>
            </a:r>
            <a:endParaRPr sz="1600">
              <a:solidFill>
                <a:srgbClr val="455B99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600"/>
              <a:buChar char="●"/>
            </a:pPr>
            <a:r>
              <a:rPr lang="nl" sz="1600">
                <a:solidFill>
                  <a:srgbClr val="455B99"/>
                </a:solidFill>
              </a:rPr>
              <a:t>Wat je kunt doen als je computer vastloopt of niet goed werkt. </a:t>
            </a:r>
            <a:endParaRPr sz="1600">
              <a:solidFill>
                <a:srgbClr val="455B99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600"/>
              <a:buChar char="●"/>
            </a:pPr>
            <a:r>
              <a:rPr lang="nl" sz="1600">
                <a:solidFill>
                  <a:srgbClr val="455B99"/>
                </a:solidFill>
              </a:rPr>
              <a:t>Dat ‘gezond schermgebruik’ belangrijk is en hoe je dit doet. </a:t>
            </a:r>
            <a:endParaRPr sz="16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455B99"/>
              </a:solidFill>
            </a:endParaRPr>
          </a:p>
        </p:txBody>
      </p:sp>
      <p:pic>
        <p:nvPicPr>
          <p:cNvPr id="68" name="Google Shape;68;p15" title="DD-PO-MB-veilig-en-gezond-werken-op-je-chromebook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7588" y="2059656"/>
            <a:ext cx="8408813" cy="335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Hoeveel accounts heb jij?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4" name="Google Shape;74;p16" title="DD-PO-MB-veilig-en-gezond-werken-op-je-chromebook-5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33125" y="1466225"/>
            <a:ext cx="4277750" cy="3024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/>
        </p:nvSpPr>
        <p:spPr>
          <a:xfrm>
            <a:off x="762575" y="930225"/>
            <a:ext cx="4716600" cy="6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Sterk wachtwoord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0" name="Google Shape;80;p17" title="DD-PO-MB-veilig-en-gezond-werken-op-je-chromebook-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92425" y="423313"/>
            <a:ext cx="3360024" cy="4296886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7"/>
          <p:cNvSpPr txBox="1"/>
          <p:nvPr/>
        </p:nvSpPr>
        <p:spPr>
          <a:xfrm>
            <a:off x="1402200" y="1632100"/>
            <a:ext cx="2027100" cy="48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 u="sng">
                <a:solidFill>
                  <a:schemeClr val="hlink"/>
                </a:solidFill>
                <a:hlinkClick r:id="rId5"/>
              </a:rPr>
              <a:t>Bekijk dit filmpje</a:t>
            </a:r>
            <a:endParaRPr sz="2000">
              <a:solidFill>
                <a:srgbClr val="455B99"/>
              </a:solidFill>
            </a:endParaRPr>
          </a:p>
        </p:txBody>
      </p:sp>
      <p:pic>
        <p:nvPicPr>
          <p:cNvPr id="82" name="Google Shape;82;p17" title="play-button-zwart.png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49250" y="1599225"/>
            <a:ext cx="552949" cy="552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8" title="DD-PO-MB-veilig-en-gezond-werken-op-je-chromebook-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3025" y="1335925"/>
            <a:ext cx="4975139" cy="331547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8"/>
          <p:cNvSpPr txBox="1"/>
          <p:nvPr/>
        </p:nvSpPr>
        <p:spPr>
          <a:xfrm>
            <a:off x="6456878" y="4108742"/>
            <a:ext cx="2027100" cy="48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 u="sng">
                <a:solidFill>
                  <a:schemeClr val="hlink"/>
                </a:solidFill>
                <a:hlinkClick r:id="rId5"/>
              </a:rPr>
              <a:t>Bekijk dit filmpje</a:t>
            </a:r>
            <a:endParaRPr sz="2000">
              <a:solidFill>
                <a:srgbClr val="455B99"/>
              </a:solidFill>
            </a:endParaRPr>
          </a:p>
        </p:txBody>
      </p:sp>
      <p:pic>
        <p:nvPicPr>
          <p:cNvPr id="89" name="Google Shape;89;p18" title="play-button-zwart.png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03928" y="4075867"/>
            <a:ext cx="552949" cy="552949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8"/>
          <p:cNvSpPr txBox="1"/>
          <p:nvPr/>
        </p:nvSpPr>
        <p:spPr>
          <a:xfrm>
            <a:off x="801900" y="701625"/>
            <a:ext cx="7540200" cy="60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 sz="3000">
                <a:solidFill>
                  <a:srgbClr val="455B99"/>
                </a:solidFill>
              </a:rPr>
              <a:t>Hoe maak je een sterk wachtwoord?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Van wachtzin naar wachtwoord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6" name="Google Shape;96;p19" title="DD-PO-MB-veilig-en-gezond-werken-op-je-chromebook-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41300" y="1364625"/>
            <a:ext cx="4783600" cy="308545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9"/>
          <p:cNvSpPr txBox="1"/>
          <p:nvPr/>
        </p:nvSpPr>
        <p:spPr>
          <a:xfrm>
            <a:off x="762575" y="1570075"/>
            <a:ext cx="2386800" cy="2191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nl" sz="2000">
                <a:solidFill>
                  <a:srgbClr val="CC0000"/>
                </a:solidFill>
              </a:rPr>
              <a:t>E</a:t>
            </a:r>
            <a:r>
              <a:rPr b="1" lang="nl" sz="2000">
                <a:solidFill>
                  <a:srgbClr val="455B99"/>
                </a:solidFill>
              </a:rPr>
              <a:t>et </a:t>
            </a:r>
            <a:r>
              <a:rPr b="1" lang="nl" sz="2000">
                <a:solidFill>
                  <a:srgbClr val="CC0000"/>
                </a:solidFill>
              </a:rPr>
              <a:t>J</a:t>
            </a:r>
            <a:r>
              <a:rPr b="1" lang="nl" sz="2000">
                <a:solidFill>
                  <a:srgbClr val="455B99"/>
                </a:solidFill>
              </a:rPr>
              <a:t>an </a:t>
            </a:r>
            <a:r>
              <a:rPr b="1" lang="nl" sz="2000">
                <a:solidFill>
                  <a:srgbClr val="CC0000"/>
                </a:solidFill>
              </a:rPr>
              <a:t>v</a:t>
            </a:r>
            <a:r>
              <a:rPr b="1" lang="nl" sz="2000">
                <a:solidFill>
                  <a:srgbClr val="455B99"/>
                </a:solidFill>
              </a:rPr>
              <a:t>andaag </a:t>
            </a:r>
            <a:r>
              <a:rPr b="1" lang="nl" sz="2000">
                <a:solidFill>
                  <a:srgbClr val="CC0000"/>
                </a:solidFill>
              </a:rPr>
              <a:t>12 k</a:t>
            </a:r>
            <a:r>
              <a:rPr b="1" lang="nl" sz="2000">
                <a:solidFill>
                  <a:srgbClr val="455B99"/>
                </a:solidFill>
              </a:rPr>
              <a:t>oeken </a:t>
            </a:r>
            <a:r>
              <a:rPr b="1" lang="nl" sz="2000">
                <a:solidFill>
                  <a:srgbClr val="CC0000"/>
                </a:solidFill>
              </a:rPr>
              <a:t>e</a:t>
            </a:r>
            <a:r>
              <a:rPr b="1" lang="nl" sz="2000">
                <a:solidFill>
                  <a:srgbClr val="455B99"/>
                </a:solidFill>
              </a:rPr>
              <a:t>n </a:t>
            </a:r>
            <a:endParaRPr b="1" sz="2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nl" sz="2000">
                <a:solidFill>
                  <a:srgbClr val="CC0000"/>
                </a:solidFill>
              </a:rPr>
              <a:t>16 r</a:t>
            </a:r>
            <a:r>
              <a:rPr b="1" lang="nl" sz="2000">
                <a:solidFill>
                  <a:srgbClr val="455B99"/>
                </a:solidFill>
              </a:rPr>
              <a:t>ode </a:t>
            </a:r>
            <a:r>
              <a:rPr b="1" lang="nl" sz="2000">
                <a:solidFill>
                  <a:srgbClr val="CC0000"/>
                </a:solidFill>
              </a:rPr>
              <a:t>z</a:t>
            </a:r>
            <a:r>
              <a:rPr b="1" lang="nl" sz="2000">
                <a:solidFill>
                  <a:srgbClr val="455B99"/>
                </a:solidFill>
              </a:rPr>
              <a:t>uurtjes</a:t>
            </a:r>
            <a:r>
              <a:rPr b="1" lang="nl" sz="2000">
                <a:solidFill>
                  <a:srgbClr val="CC0000"/>
                </a:solidFill>
              </a:rPr>
              <a:t>?</a:t>
            </a:r>
            <a:endParaRPr b="1" sz="2000">
              <a:solidFill>
                <a:srgbClr val="CC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2000">
                <a:solidFill>
                  <a:srgbClr val="CC0000"/>
                </a:solidFill>
              </a:rPr>
              <a:t>EJv12ke16rz?</a:t>
            </a:r>
            <a:endParaRPr b="1" sz="2000">
              <a:solidFill>
                <a:srgbClr val="CC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/>
          <p:nvPr/>
        </p:nvSpPr>
        <p:spPr>
          <a:xfrm>
            <a:off x="762575" y="930225"/>
            <a:ext cx="4509300" cy="6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Computers nemen alle instructies heel letterlijk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103" name="Google Shape;103;p20"/>
          <p:cNvSpPr txBox="1"/>
          <p:nvPr/>
        </p:nvSpPr>
        <p:spPr>
          <a:xfrm>
            <a:off x="762575" y="1989025"/>
            <a:ext cx="4341300" cy="2631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 sz="2000">
                <a:solidFill>
                  <a:srgbClr val="455B99"/>
                </a:solidFill>
              </a:rPr>
              <a:t>Programma’s moeten daarom geschreven zijn zonder fouten.</a:t>
            </a:r>
            <a:endParaRPr sz="2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 sz="2000">
                <a:solidFill>
                  <a:srgbClr val="455B99"/>
                </a:solidFill>
              </a:rPr>
              <a:t>Een fout in een computerprogramma noem je een </a:t>
            </a:r>
            <a:r>
              <a:rPr b="1" lang="nl" sz="2000">
                <a:solidFill>
                  <a:srgbClr val="455B99"/>
                </a:solidFill>
              </a:rPr>
              <a:t>bug</a:t>
            </a:r>
            <a:r>
              <a:rPr lang="nl" sz="2000">
                <a:solidFill>
                  <a:srgbClr val="455B99"/>
                </a:solidFill>
              </a:rPr>
              <a:t>.</a:t>
            </a:r>
            <a:endParaRPr sz="2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nl" sz="2000">
                <a:solidFill>
                  <a:srgbClr val="455B99"/>
                </a:solidFill>
              </a:rPr>
              <a:t>Wist je dat ...</a:t>
            </a:r>
            <a:endParaRPr i="1" sz="2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 sz="2000">
                <a:solidFill>
                  <a:srgbClr val="455B99"/>
                </a:solidFill>
              </a:rPr>
              <a:t>bug = insect</a:t>
            </a:r>
            <a:endParaRPr sz="2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 sz="2000">
                <a:solidFill>
                  <a:srgbClr val="455B99"/>
                </a:solidFill>
              </a:rPr>
              <a:t>debuggen = fouten opsporen</a:t>
            </a:r>
            <a:endParaRPr sz="2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455B99"/>
              </a:solidFill>
            </a:endParaRPr>
          </a:p>
        </p:txBody>
      </p:sp>
      <p:pic>
        <p:nvPicPr>
          <p:cNvPr id="104" name="Google Shape;104;p20" title="DD-PO-MB-veilig-en-gezond-werken-op-je-chromebook-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4247478" y="659701"/>
            <a:ext cx="4509299" cy="35510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1" title="DD-PO-MB-veilig-en-gezond-werken-op-je-chromebook-1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3276" y="466750"/>
            <a:ext cx="6317450" cy="4210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C99288C-2F1A-40EE-BB86-9CC62153717E}"/>
</file>

<file path=customXml/itemProps2.xml><?xml version="1.0" encoding="utf-8"?>
<ds:datastoreItem xmlns:ds="http://schemas.openxmlformats.org/officeDocument/2006/customXml" ds:itemID="{C56D560C-9BD2-494C-A650-30802C2F62BA}"/>
</file>

<file path=customXml/itemProps3.xml><?xml version="1.0" encoding="utf-8"?>
<ds:datastoreItem xmlns:ds="http://schemas.openxmlformats.org/officeDocument/2006/customXml" ds:itemID="{F6458E6E-EE2F-4B8D-B8D3-B4C014FE8A81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