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1.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3.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27a99b94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427a99b94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27a99b94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427a99b94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27a99b9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27a99b9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27a99b94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27a99b94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27a99b94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27a99b94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427a99b9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427a99b9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27a99b94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27a99b94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27a99b94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427a99b94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11.png"/><Relationship Id="rId7" Type="http://schemas.openxmlformats.org/officeDocument/2006/relationships/hyperlink" Target="https://www.youtube.com/watch?v=d9bByNb-Js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www.youtube.com/watch?v=MnwWsR7QIkQ" TargetMode="External"/><Relationship Id="rId6"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Screenshot 2025-03-21 at 15.50.18.png"/>
          <p:cNvPicPr preferRelativeResize="0"/>
          <p:nvPr/>
        </p:nvPicPr>
        <p:blipFill rotWithShape="1">
          <a:blip r:embed="rId3">
            <a:alphaModFix/>
          </a:blip>
          <a:srcRect b="0" l="9" r="9" t="0"/>
          <a:stretch/>
        </p:blipFill>
        <p:spPr>
          <a:xfrm>
            <a:off x="0" y="0"/>
            <a:ext cx="9144002"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25" name="Google Shape;125;p22"/>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26" name="Google Shape;126;p22"/>
          <p:cNvSpPr txBox="1"/>
          <p:nvPr/>
        </p:nvSpPr>
        <p:spPr>
          <a:xfrm>
            <a:off x="762575" y="930225"/>
            <a:ext cx="2685900" cy="6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Een terugblik</a:t>
            </a:r>
            <a:endParaRPr b="1" sz="3000">
              <a:solidFill>
                <a:srgbClr val="455B99"/>
              </a:solidFill>
            </a:endParaRPr>
          </a:p>
        </p:txBody>
      </p:sp>
      <p:sp>
        <p:nvSpPr>
          <p:cNvPr id="127" name="Google Shape;127;p22"/>
          <p:cNvSpPr txBox="1"/>
          <p:nvPr/>
        </p:nvSpPr>
        <p:spPr>
          <a:xfrm>
            <a:off x="762575" y="1533525"/>
            <a:ext cx="6112500" cy="2854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55B99"/>
              </a:buClr>
              <a:buSzPts val="1800"/>
              <a:buChar char="●"/>
            </a:pPr>
            <a:r>
              <a:rPr lang="nl" sz="1800">
                <a:solidFill>
                  <a:srgbClr val="455B99"/>
                </a:solidFill>
              </a:rPr>
              <a:t>In de hele les wordt er geen negatief effect van vegetarisme genoemd.</a:t>
            </a:r>
            <a:endParaRPr sz="1800">
              <a:solidFill>
                <a:srgbClr val="455B99"/>
              </a:solidFill>
            </a:endParaRPr>
          </a:p>
          <a:p>
            <a:pPr indent="-342900" lvl="0" marL="457200" rtl="0" algn="l">
              <a:spcBef>
                <a:spcPts val="0"/>
              </a:spcBef>
              <a:spcAft>
                <a:spcPts val="0"/>
              </a:spcAft>
              <a:buClr>
                <a:srgbClr val="455B99"/>
              </a:buClr>
              <a:buSzPts val="1800"/>
              <a:buChar char="●"/>
            </a:pPr>
            <a:r>
              <a:rPr lang="nl" sz="1800">
                <a:solidFill>
                  <a:srgbClr val="455B99"/>
                </a:solidFill>
              </a:rPr>
              <a:t>In de les worden er feiten en voorbeelden genoemd om je te overtuigen.</a:t>
            </a:r>
            <a:endParaRPr sz="1800">
              <a:solidFill>
                <a:srgbClr val="455B99"/>
              </a:solidFill>
            </a:endParaRPr>
          </a:p>
          <a:p>
            <a:pPr indent="-342900" lvl="0" marL="457200" rtl="0" algn="l">
              <a:spcBef>
                <a:spcPts val="0"/>
              </a:spcBef>
              <a:spcAft>
                <a:spcPts val="0"/>
              </a:spcAft>
              <a:buClr>
                <a:srgbClr val="455B99"/>
              </a:buClr>
              <a:buSzPts val="1800"/>
              <a:buChar char="●"/>
            </a:pPr>
            <a:r>
              <a:rPr lang="nl" sz="1800">
                <a:solidFill>
                  <a:srgbClr val="455B99"/>
                </a:solidFill>
              </a:rPr>
              <a:t>Op de slides zag je vooral foto’s van blije mensen.</a:t>
            </a:r>
            <a:endParaRPr sz="1800">
              <a:solidFill>
                <a:srgbClr val="455B99"/>
              </a:solidFill>
            </a:endParaRPr>
          </a:p>
          <a:p>
            <a:pPr indent="-342900" lvl="0" marL="457200" rtl="0" algn="l">
              <a:spcBef>
                <a:spcPts val="0"/>
              </a:spcBef>
              <a:spcAft>
                <a:spcPts val="0"/>
              </a:spcAft>
              <a:buClr>
                <a:srgbClr val="455B99"/>
              </a:buClr>
              <a:buSzPts val="1800"/>
              <a:buChar char="●"/>
            </a:pPr>
            <a:r>
              <a:rPr lang="nl" sz="1800">
                <a:solidFill>
                  <a:srgbClr val="455B99"/>
                </a:solidFill>
              </a:rPr>
              <a:t>In de les worden er bekende mensen gebruikt om je te overtuigen.</a:t>
            </a:r>
            <a:endParaRPr sz="1800">
              <a:solidFill>
                <a:srgbClr val="455B99"/>
              </a:solidFill>
            </a:endParaRPr>
          </a:p>
          <a:p>
            <a:pPr indent="-342900" lvl="0" marL="457200" rtl="0" algn="l">
              <a:spcBef>
                <a:spcPts val="0"/>
              </a:spcBef>
              <a:spcAft>
                <a:spcPts val="0"/>
              </a:spcAft>
              <a:buClr>
                <a:srgbClr val="455B99"/>
              </a:buClr>
              <a:buSzPts val="1800"/>
              <a:buChar char="●"/>
            </a:pPr>
            <a:r>
              <a:rPr lang="nl" sz="1800">
                <a:solidFill>
                  <a:srgbClr val="455B99"/>
                </a:solidFill>
              </a:rPr>
              <a:t>In de les wordt er beroep gedaan op je gevoel.</a:t>
            </a:r>
            <a:endParaRPr sz="1800">
              <a:solidFill>
                <a:srgbClr val="455B99"/>
              </a:solidFill>
            </a:endParaRPr>
          </a:p>
          <a:p>
            <a:pPr indent="-342900" lvl="0" marL="457200" rtl="0" algn="l">
              <a:spcBef>
                <a:spcPts val="0"/>
              </a:spcBef>
              <a:spcAft>
                <a:spcPts val="0"/>
              </a:spcAft>
              <a:buClr>
                <a:srgbClr val="455B99"/>
              </a:buClr>
              <a:buSzPts val="1800"/>
              <a:buChar char="●"/>
            </a:pPr>
            <a:r>
              <a:rPr lang="nl" sz="1800">
                <a:solidFill>
                  <a:srgbClr val="455B99"/>
                </a:solidFill>
              </a:rPr>
              <a:t>We hebben met de vijftien minuten challenge zelfs geprobeerd elkaar te overtuigen vegetarisch te eten!</a:t>
            </a:r>
            <a:endParaRPr sz="1800">
              <a:solidFill>
                <a:srgbClr val="455B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3"/>
          <p:cNvPicPr preferRelativeResize="0"/>
          <p:nvPr/>
        </p:nvPicPr>
        <p:blipFill>
          <a:blip r:embed="rId3">
            <a:alphaModFix/>
          </a:blip>
          <a:stretch>
            <a:fillRect/>
          </a:stretch>
        </p:blipFill>
        <p:spPr>
          <a:xfrm>
            <a:off x="-36675" y="0"/>
            <a:ext cx="9144003" cy="5143500"/>
          </a:xfrm>
          <a:prstGeom prst="rect">
            <a:avLst/>
          </a:prstGeom>
          <a:noFill/>
          <a:ln>
            <a:noFill/>
          </a:ln>
        </p:spPr>
      </p:pic>
      <p:pic>
        <p:nvPicPr>
          <p:cNvPr id="133" name="Google Shape;133;p23"/>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34" name="Google Shape;134;p23"/>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Wat vind jij?</a:t>
            </a:r>
            <a:endParaRPr sz="3000">
              <a:solidFill>
                <a:srgbClr val="455B99"/>
              </a:solidFill>
            </a:endParaRPr>
          </a:p>
        </p:txBody>
      </p:sp>
      <p:pic>
        <p:nvPicPr>
          <p:cNvPr id="135" name="Google Shape;135;p23" title="DD-PO-BB-the-power-of-green-9.jpg"/>
          <p:cNvPicPr preferRelativeResize="0"/>
          <p:nvPr/>
        </p:nvPicPr>
        <p:blipFill>
          <a:blip r:embed="rId5">
            <a:alphaModFix/>
          </a:blip>
          <a:stretch>
            <a:fillRect/>
          </a:stretch>
        </p:blipFill>
        <p:spPr>
          <a:xfrm>
            <a:off x="3918150" y="497100"/>
            <a:ext cx="4149300" cy="4149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0" name="Google Shape;60;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1" name="Google Shape;61;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Vegetarisch? Gewoon doen!</a:t>
            </a:r>
            <a:endParaRPr sz="3000">
              <a:solidFill>
                <a:srgbClr val="455B99"/>
              </a:solidFill>
            </a:endParaRPr>
          </a:p>
        </p:txBody>
      </p:sp>
      <p:pic>
        <p:nvPicPr>
          <p:cNvPr id="62" name="Google Shape;62;p14" title="DD-PO-BB-the-power-of-green-2.jpg"/>
          <p:cNvPicPr preferRelativeResize="0"/>
          <p:nvPr/>
        </p:nvPicPr>
        <p:blipFill rotWithShape="1">
          <a:blip r:embed="rId5">
            <a:alphaModFix/>
          </a:blip>
          <a:srcRect b="8866" l="0" r="0" t="8726"/>
          <a:stretch/>
        </p:blipFill>
        <p:spPr>
          <a:xfrm>
            <a:off x="1743438" y="1375375"/>
            <a:ext cx="5657125" cy="3109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8" name="Google Shape;68;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9" name="Google Shape;69;p15"/>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Vegetarisch?</a:t>
            </a:r>
            <a:endParaRPr sz="3000">
              <a:solidFill>
                <a:srgbClr val="455B99"/>
              </a:solidFill>
            </a:endParaRPr>
          </a:p>
        </p:txBody>
      </p:sp>
      <p:pic>
        <p:nvPicPr>
          <p:cNvPr id="70" name="Google Shape;70;p15" title="DD-PO-BB-the-power-of-green-3.jpg"/>
          <p:cNvPicPr preferRelativeResize="0"/>
          <p:nvPr/>
        </p:nvPicPr>
        <p:blipFill>
          <a:blip r:embed="rId5">
            <a:alphaModFix/>
          </a:blip>
          <a:stretch>
            <a:fillRect/>
          </a:stretch>
        </p:blipFill>
        <p:spPr>
          <a:xfrm>
            <a:off x="2280949" y="1496600"/>
            <a:ext cx="4582100" cy="3056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6" name="Google Shape;76;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7" name="Google Shape;77;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Geen vlees,</a:t>
            </a:r>
            <a:endParaRPr sz="3000">
              <a:solidFill>
                <a:srgbClr val="455B99"/>
              </a:solidFill>
            </a:endParaRPr>
          </a:p>
          <a:p>
            <a:pPr indent="0" lvl="0" marL="0" rtl="0" algn="l">
              <a:spcBef>
                <a:spcPts val="0"/>
              </a:spcBef>
              <a:spcAft>
                <a:spcPts val="0"/>
              </a:spcAft>
              <a:buNone/>
            </a:pPr>
            <a:r>
              <a:rPr lang="nl" sz="3000">
                <a:solidFill>
                  <a:srgbClr val="455B99"/>
                </a:solidFill>
              </a:rPr>
              <a:t>maar wat dan wel?</a:t>
            </a:r>
            <a:endParaRPr sz="3000">
              <a:solidFill>
                <a:srgbClr val="455B99"/>
              </a:solidFill>
            </a:endParaRPr>
          </a:p>
        </p:txBody>
      </p:sp>
      <p:pic>
        <p:nvPicPr>
          <p:cNvPr id="78" name="Google Shape;78;p16" title="DD-PO-BB-the-power-of-green-4.jpg"/>
          <p:cNvPicPr preferRelativeResize="0"/>
          <p:nvPr/>
        </p:nvPicPr>
        <p:blipFill rotWithShape="1">
          <a:blip r:embed="rId5">
            <a:alphaModFix/>
          </a:blip>
          <a:srcRect b="0" l="3279" r="33297" t="0"/>
          <a:stretch/>
        </p:blipFill>
        <p:spPr>
          <a:xfrm>
            <a:off x="4268850" y="662763"/>
            <a:ext cx="4301200" cy="3817975"/>
          </a:xfrm>
          <a:prstGeom prst="rect">
            <a:avLst/>
          </a:prstGeom>
          <a:noFill/>
          <a:ln>
            <a:noFill/>
          </a:ln>
        </p:spPr>
      </p:pic>
      <p:pic>
        <p:nvPicPr>
          <p:cNvPr id="79" name="Google Shape;79;p16" title="play-button-zwart.png"/>
          <p:cNvPicPr preferRelativeResize="0"/>
          <p:nvPr/>
        </p:nvPicPr>
        <p:blipFill>
          <a:blip r:embed="rId6">
            <a:alphaModFix/>
          </a:blip>
          <a:stretch>
            <a:fillRect/>
          </a:stretch>
        </p:blipFill>
        <p:spPr>
          <a:xfrm>
            <a:off x="832800" y="2201225"/>
            <a:ext cx="506274" cy="506274"/>
          </a:xfrm>
          <a:prstGeom prst="rect">
            <a:avLst/>
          </a:prstGeom>
          <a:noFill/>
          <a:ln>
            <a:noFill/>
          </a:ln>
        </p:spPr>
      </p:pic>
      <p:sp>
        <p:nvSpPr>
          <p:cNvPr id="80" name="Google Shape;80;p16"/>
          <p:cNvSpPr txBox="1"/>
          <p:nvPr/>
        </p:nvSpPr>
        <p:spPr>
          <a:xfrm>
            <a:off x="1438125" y="2223525"/>
            <a:ext cx="92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7"/>
              </a:rPr>
              <a:t>Bekijk</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6" name="Google Shape;86;p17"/>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7" name="Google Shape;87;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Power of green</a:t>
            </a:r>
            <a:endParaRPr sz="3000">
              <a:solidFill>
                <a:srgbClr val="455B99"/>
              </a:solidFill>
            </a:endParaRPr>
          </a:p>
        </p:txBody>
      </p:sp>
      <p:pic>
        <p:nvPicPr>
          <p:cNvPr id="88" name="Google Shape;88;p17" title="DD-PO-BB-the-power-of-green-5.jpg"/>
          <p:cNvPicPr preferRelativeResize="0"/>
          <p:nvPr/>
        </p:nvPicPr>
        <p:blipFill rotWithShape="1">
          <a:blip r:embed="rId5">
            <a:alphaModFix/>
          </a:blip>
          <a:srcRect b="0" l="10608" r="22124" t="0"/>
          <a:stretch/>
        </p:blipFill>
        <p:spPr>
          <a:xfrm>
            <a:off x="4527950" y="578762"/>
            <a:ext cx="4020100" cy="39859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94" name="Google Shape;94;p18"/>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Vleesindustrie grootste vervuiler ter wereld&#10;Niet de auto’s, vliegtuigen of kerncentrales maar de vleesindustrie is de grootste vervuiler ter wereld. Het is beter voor het klimaat wanneer we allemaal stoppen met het eten van vlees, dan dat we stoppen met autorijden. De vleesindustrie produceert enorm veel broeikasgassen.&#10;3000 liter water per biefstukje&#10;Maar dat niet alleen, de industrie gebruikt ook mega veel water. Wij gebruiken grofweg 120 liter water per dag om te douchen, te drinken, te koken en de wc mee door te trekken. Maar om ons biefstukje te maken hebben ze 3000 liter (!) water nodig. Het kost ontzettend veel water om de dagelijkse maaltijd van de koeien te maken. Daarnaast heb je ook nog te maken met ontbossing bij de productie van het voer. Per jaar verdwijnt er in Zuid-Amerika 2 miljoen hectare aan bos. Een gebied zo groot als de helft van Nederland." id="95" name="Google Shape;95;p18" title="MINDER VLEES ETEN IS SUPERGOED VOOR HET MILIEU">
            <a:hlinkClick r:id="rId5"/>
          </p:cNvPr>
          <p:cNvPicPr preferRelativeResize="0"/>
          <p:nvPr/>
        </p:nvPicPr>
        <p:blipFill>
          <a:blip r:embed="rId6">
            <a:alphaModFix/>
          </a:blip>
          <a:stretch>
            <a:fillRect/>
          </a:stretch>
        </p:blipFill>
        <p:spPr>
          <a:xfrm>
            <a:off x="1393550" y="783875"/>
            <a:ext cx="6356900" cy="357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01" name="Google Shape;101;p19"/>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02" name="Google Shape;102;p19"/>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Overtuig een ander!</a:t>
            </a:r>
            <a:endParaRPr sz="3000">
              <a:solidFill>
                <a:srgbClr val="455B99"/>
              </a:solidFill>
            </a:endParaRPr>
          </a:p>
        </p:txBody>
      </p:sp>
      <p:pic>
        <p:nvPicPr>
          <p:cNvPr id="103" name="Google Shape;103;p19" title="DD-PO-BB-the-power-of-green-6.png"/>
          <p:cNvPicPr preferRelativeResize="0"/>
          <p:nvPr/>
        </p:nvPicPr>
        <p:blipFill>
          <a:blip r:embed="rId5">
            <a:alphaModFix/>
          </a:blip>
          <a:stretch>
            <a:fillRect/>
          </a:stretch>
        </p:blipFill>
        <p:spPr>
          <a:xfrm>
            <a:off x="2630450" y="1063900"/>
            <a:ext cx="3804451" cy="3804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0" title="DD-PO-BB-the-power-of-green-7.jpg"/>
          <p:cNvPicPr preferRelativeResize="0"/>
          <p:nvPr/>
        </p:nvPicPr>
        <p:blipFill rotWithShape="1">
          <a:blip r:embed="rId3">
            <a:alphaModFix/>
          </a:blip>
          <a:srcRect b="4780" l="0" r="0" t="6204"/>
          <a:stretch/>
        </p:blipFill>
        <p:spPr>
          <a:xfrm>
            <a:off x="293988" y="31763"/>
            <a:ext cx="8556025" cy="5079975"/>
          </a:xfrm>
          <a:prstGeom prst="rect">
            <a:avLst/>
          </a:prstGeom>
          <a:noFill/>
          <a:ln>
            <a:noFill/>
          </a:ln>
        </p:spPr>
      </p:pic>
      <p:pic>
        <p:nvPicPr>
          <p:cNvPr id="109" name="Google Shape;109;p20"/>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10" name="Google Shape;110;p20"/>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11" name="Google Shape;111;p20"/>
          <p:cNvSpPr txBox="1"/>
          <p:nvPr/>
        </p:nvSpPr>
        <p:spPr>
          <a:xfrm>
            <a:off x="762575" y="930225"/>
            <a:ext cx="2495100" cy="625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Propaganda?</a:t>
            </a:r>
            <a:endParaRPr sz="3000">
              <a:solidFill>
                <a:srgbClr val="455B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1" title="DD-PO-BB-the-power-of-green-8.jpg"/>
          <p:cNvPicPr preferRelativeResize="0"/>
          <p:nvPr/>
        </p:nvPicPr>
        <p:blipFill>
          <a:blip r:embed="rId3">
            <a:alphaModFix/>
          </a:blip>
          <a:stretch>
            <a:fillRect/>
          </a:stretch>
        </p:blipFill>
        <p:spPr>
          <a:xfrm>
            <a:off x="364725" y="55788"/>
            <a:ext cx="8414550" cy="5031925"/>
          </a:xfrm>
          <a:prstGeom prst="rect">
            <a:avLst/>
          </a:prstGeom>
          <a:noFill/>
          <a:ln>
            <a:noFill/>
          </a:ln>
        </p:spPr>
      </p:pic>
      <p:pic>
        <p:nvPicPr>
          <p:cNvPr id="117" name="Google Shape;117;p21"/>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18" name="Google Shape;118;p21"/>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19" name="Google Shape;119;p21"/>
          <p:cNvSpPr txBox="1"/>
          <p:nvPr/>
        </p:nvSpPr>
        <p:spPr>
          <a:xfrm>
            <a:off x="2693400" y="717350"/>
            <a:ext cx="3757200" cy="6180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is propaganda?</a:t>
            </a:r>
            <a:endParaRPr sz="3000">
              <a:solidFill>
                <a:srgbClr val="455B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6585a95a0d3b3b7980759112fefa4c36">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b386a5b4e7f7243b36a4081d125e4d4a"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14DDE2-D200-4803-BE31-7E9D80A57CD2}"/>
</file>

<file path=customXml/itemProps2.xml><?xml version="1.0" encoding="utf-8"?>
<ds:datastoreItem xmlns:ds="http://schemas.openxmlformats.org/officeDocument/2006/customXml" ds:itemID="{9403484C-50E4-4C9A-B1D6-5DB43613D581}"/>
</file>

<file path=customXml/itemProps3.xml><?xml version="1.0" encoding="utf-8"?>
<ds:datastoreItem xmlns:ds="http://schemas.openxmlformats.org/officeDocument/2006/customXml" ds:itemID="{FD662DC3-76D8-4665-9B7F-EED4F36066B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