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Montserrat"/>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8" Type="http://schemas.openxmlformats.org/officeDocument/2006/relationships/slide" Target="slides/slide3.xml"/><Relationship Id="rId21" Type="http://schemas.openxmlformats.org/officeDocument/2006/relationships/font" Target="fonts/Montserrat-italic.fntdata"/><Relationship Id="rId3" Type="http://schemas.openxmlformats.org/officeDocument/2006/relationships/presProps" Target="presProps.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5" Type="http://schemas.openxmlformats.org/officeDocument/2006/relationships/customXml" Target="../customXml/item3.xml"/><Relationship Id="rId20" Type="http://schemas.openxmlformats.org/officeDocument/2006/relationships/font" Target="fonts/Montserrat-bold.fntdata"/><Relationship Id="rId2"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24" Type="http://schemas.openxmlformats.org/officeDocument/2006/relationships/customXml" Target="../customXml/item2.xml"/><Relationship Id="rId15" Type="http://schemas.openxmlformats.org/officeDocument/2006/relationships/slide" Target="slides/slide10.xml"/><Relationship Id="rId5" Type="http://schemas.openxmlformats.org/officeDocument/2006/relationships/notesMaster" Target="notesMasters/notesMaster1.xml"/><Relationship Id="rId23" Type="http://schemas.openxmlformats.org/officeDocument/2006/relationships/customXml" Target="../customXml/item1.xml"/><Relationship Id="rId10" Type="http://schemas.openxmlformats.org/officeDocument/2006/relationships/slide" Target="slides/slide5.xml"/><Relationship Id="rId19" Type="http://schemas.openxmlformats.org/officeDocument/2006/relationships/font" Target="fonts/Montserrat-regular.fntdata"/><Relationship Id="rId22" Type="http://schemas.openxmlformats.org/officeDocument/2006/relationships/font" Target="fonts/Montserrat-boldItalic.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f6f5515f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f6f5515f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f6f5515f60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f6f5515f60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f6f5515f60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f6f5515f60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f6f5515f60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f6f5515f60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f6f5515f6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f6f5515f6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42ced8ce9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42ced8ce9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f6f5515f60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f6f5515f6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f6f5515f60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f6f5515f6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advanced search</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6f5515f60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6f5515f60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tineye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f6f5515f60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f6f5515f6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quotes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hyperlink" Target="http://www.youtube.com/watch?v=YaQmJLoIMO0" TargetMode="External"/><Relationship Id="rId5"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hyperlink" Target="http://www.youtube.com/watch?v=lJAMnyJMfP8" TargetMode="External"/><Relationship Id="rId5"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hyperlink" Target="http://www.youtube.com/watch?v=97y1VPJ77Os" TargetMode="External"/><Relationship Id="rId5"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hyperlink" Target="http://www.youtube.com/watch?v=slypdObgyC8" TargetMode="External"/><Relationship Id="rId5"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DD-PO-BB-stalker-skills-1.jpg"/>
          <p:cNvPicPr preferRelativeResize="0"/>
          <p:nvPr/>
        </p:nvPicPr>
        <p:blipFill rotWithShape="1">
          <a:blip r:embed="rId3">
            <a:alphaModFix/>
          </a:blip>
          <a:srcRect b="17770" l="0" r="0" t="3109"/>
          <a:stretch/>
        </p:blipFill>
        <p:spPr>
          <a:xfrm>
            <a:off x="144650" y="243412"/>
            <a:ext cx="8854701" cy="4656675"/>
          </a:xfrm>
          <a:prstGeom prst="rect">
            <a:avLst/>
          </a:prstGeom>
          <a:noFill/>
          <a:ln>
            <a:noFill/>
          </a:ln>
        </p:spPr>
      </p:pic>
      <p:sp>
        <p:nvSpPr>
          <p:cNvPr id="55" name="Google Shape;55;p13"/>
          <p:cNvSpPr txBox="1"/>
          <p:nvPr/>
        </p:nvSpPr>
        <p:spPr>
          <a:xfrm>
            <a:off x="351050" y="1141213"/>
            <a:ext cx="3956100" cy="679200"/>
          </a:xfrm>
          <a:prstGeom prst="rect">
            <a:avLst/>
          </a:prstGeom>
          <a:solidFill>
            <a:srgbClr val="0099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nl" sz="4500">
                <a:solidFill>
                  <a:schemeClr val="lt1"/>
                </a:solidFill>
              </a:rPr>
              <a:t> Stalker skills</a:t>
            </a:r>
            <a:endParaRPr b="1" sz="4500">
              <a:solidFill>
                <a:schemeClr val="lt1"/>
              </a:solidFill>
            </a:endParaRPr>
          </a:p>
        </p:txBody>
      </p:sp>
      <p:pic>
        <p:nvPicPr>
          <p:cNvPr id="56" name="Google Shape;56;p13"/>
          <p:cNvPicPr preferRelativeResize="0"/>
          <p:nvPr/>
        </p:nvPicPr>
        <p:blipFill>
          <a:blip r:embed="rId4">
            <a:alphaModFix/>
          </a:blip>
          <a:stretch>
            <a:fillRect/>
          </a:stretch>
        </p:blipFill>
        <p:spPr>
          <a:xfrm>
            <a:off x="0" y="-12"/>
            <a:ext cx="9144000"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7" name="Shape 107"/>
        <p:cNvGrpSpPr/>
        <p:nvPr/>
      </p:nvGrpSpPr>
      <p:grpSpPr>
        <a:xfrm>
          <a:off x="0" y="0"/>
          <a:ext cx="0" cy="0"/>
          <a:chOff x="0" y="0"/>
          <a:chExt cx="0" cy="0"/>
        </a:xfrm>
      </p:grpSpPr>
      <p:sp>
        <p:nvSpPr>
          <p:cNvPr id="108" name="Google Shape;108;p22"/>
          <p:cNvSpPr txBox="1"/>
          <p:nvPr/>
        </p:nvSpPr>
        <p:spPr>
          <a:xfrm>
            <a:off x="762575" y="930225"/>
            <a:ext cx="4395600" cy="118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Doe onderzoek naar</a:t>
            </a:r>
            <a:endParaRPr b="1" sz="3000">
              <a:solidFill>
                <a:srgbClr val="455B99"/>
              </a:solidFill>
            </a:endParaRPr>
          </a:p>
          <a:p>
            <a:pPr indent="0" lvl="0" marL="0" rtl="0" algn="l">
              <a:spcBef>
                <a:spcPts val="0"/>
              </a:spcBef>
              <a:spcAft>
                <a:spcPts val="0"/>
              </a:spcAft>
              <a:buNone/>
            </a:pPr>
            <a:r>
              <a:rPr b="1" i="1" lang="nl" sz="3000">
                <a:solidFill>
                  <a:srgbClr val="455B99"/>
                </a:solidFill>
              </a:rPr>
              <a:t>Chris Geenruis</a:t>
            </a:r>
            <a:endParaRPr b="1" i="1" sz="3000">
              <a:solidFill>
                <a:srgbClr val="455B99"/>
              </a:solidFill>
            </a:endParaRPr>
          </a:p>
        </p:txBody>
      </p:sp>
      <p:pic>
        <p:nvPicPr>
          <p:cNvPr id="109" name="Google Shape;109;p22" title="DD-PO-BB-stalker-skills-5.jpg"/>
          <p:cNvPicPr preferRelativeResize="0"/>
          <p:nvPr/>
        </p:nvPicPr>
        <p:blipFill>
          <a:blip r:embed="rId4">
            <a:alphaModFix/>
          </a:blip>
          <a:stretch>
            <a:fillRect/>
          </a:stretch>
        </p:blipFill>
        <p:spPr>
          <a:xfrm>
            <a:off x="5034075" y="1168124"/>
            <a:ext cx="3475375" cy="2807250"/>
          </a:xfrm>
          <a:prstGeom prst="rect">
            <a:avLst/>
          </a:prstGeom>
          <a:noFill/>
          <a:ln>
            <a:noFill/>
          </a:ln>
        </p:spPr>
      </p:pic>
      <p:sp>
        <p:nvSpPr>
          <p:cNvPr id="110" name="Google Shape;110;p22"/>
          <p:cNvSpPr txBox="1"/>
          <p:nvPr/>
        </p:nvSpPr>
        <p:spPr>
          <a:xfrm>
            <a:off x="762575" y="2113150"/>
            <a:ext cx="4395600" cy="22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500">
                <a:solidFill>
                  <a:srgbClr val="475595"/>
                </a:solidFill>
                <a:highlight>
                  <a:srgbClr val="FFFFFF"/>
                </a:highlight>
                <a:latin typeface="Montserrat"/>
                <a:ea typeface="Montserrat"/>
                <a:cs typeface="Montserrat"/>
                <a:sym typeface="Montserrat"/>
              </a:rPr>
              <a:t>Dit is Jurre. En nadat Jurre een foto op Instagram plaatste met de hashtag #telefoonverzameling, kreeg hij een volgverzoek van Chris Geenruis. Ze raakten aan de praat en sindsdien zijn ze bevriend! Jurre wil Chris graag een keer ontmoeten, maar Chris doet daar een beetje geheimzinnig over. Kunnen jullie onderzoek doen naar het verhaal van Chris?</a:t>
            </a:r>
            <a:endParaRPr sz="1500">
              <a:solidFill>
                <a:srgbClr val="455B9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p23"/>
          <p:cNvSpPr txBox="1"/>
          <p:nvPr/>
        </p:nvSpPr>
        <p:spPr>
          <a:xfrm>
            <a:off x="762575" y="930225"/>
            <a:ext cx="4395600" cy="66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Dit is wat Jurre weet</a:t>
            </a:r>
            <a:endParaRPr b="1" i="1" sz="3000">
              <a:solidFill>
                <a:srgbClr val="455B99"/>
              </a:solidFill>
            </a:endParaRPr>
          </a:p>
        </p:txBody>
      </p:sp>
      <p:sp>
        <p:nvSpPr>
          <p:cNvPr id="116" name="Google Shape;116;p23"/>
          <p:cNvSpPr txBox="1"/>
          <p:nvPr/>
        </p:nvSpPr>
        <p:spPr>
          <a:xfrm>
            <a:off x="762575" y="1599525"/>
            <a:ext cx="3517800" cy="1857600"/>
          </a:xfrm>
          <a:prstGeom prst="rect">
            <a:avLst/>
          </a:prstGeom>
          <a:noFill/>
          <a:ln>
            <a:noFill/>
          </a:ln>
        </p:spPr>
        <p:txBody>
          <a:bodyPr anchorCtr="0" anchor="t" bIns="91425" lIns="91425" spcFirstLastPara="1" rIns="91425" wrap="square" tIns="91425">
            <a:noAutofit/>
          </a:bodyPr>
          <a:lstStyle/>
          <a:p>
            <a:pPr indent="-323850" lvl="0" marL="457200" rtl="0" algn="l">
              <a:spcBef>
                <a:spcPts val="0"/>
              </a:spcBef>
              <a:spcAft>
                <a:spcPts val="0"/>
              </a:spcAft>
              <a:buClr>
                <a:srgbClr val="475595"/>
              </a:buClr>
              <a:buSzPts val="1500"/>
              <a:buFont typeface="Montserrat"/>
              <a:buChar char="●"/>
            </a:pPr>
            <a:r>
              <a:rPr lang="nl" sz="1500">
                <a:solidFill>
                  <a:srgbClr val="475595"/>
                </a:solidFill>
                <a:highlight>
                  <a:srgbClr val="FFFFFF"/>
                </a:highlight>
                <a:latin typeface="Montserrat"/>
                <a:ea typeface="Montserrat"/>
                <a:cs typeface="Montserrat"/>
                <a:sym typeface="Montserrat"/>
              </a:rPr>
              <a:t>Naam: Chris Geenruis</a:t>
            </a:r>
            <a:endParaRPr sz="1500">
              <a:solidFill>
                <a:srgbClr val="475595"/>
              </a:solidFill>
              <a:highlight>
                <a:srgbClr val="FFFFFF"/>
              </a:highlight>
              <a:latin typeface="Montserrat"/>
              <a:ea typeface="Montserrat"/>
              <a:cs typeface="Montserrat"/>
              <a:sym typeface="Montserrat"/>
            </a:endParaRPr>
          </a:p>
          <a:p>
            <a:pPr indent="-323850" lvl="0" marL="457200" rtl="0" algn="l">
              <a:spcBef>
                <a:spcPts val="0"/>
              </a:spcBef>
              <a:spcAft>
                <a:spcPts val="0"/>
              </a:spcAft>
              <a:buClr>
                <a:srgbClr val="475595"/>
              </a:buClr>
              <a:buSzPts val="1500"/>
              <a:buFont typeface="Montserrat"/>
              <a:buChar char="●"/>
            </a:pPr>
            <a:r>
              <a:rPr lang="nl" sz="1500">
                <a:solidFill>
                  <a:srgbClr val="475595"/>
                </a:solidFill>
                <a:highlight>
                  <a:srgbClr val="FFFFFF"/>
                </a:highlight>
                <a:latin typeface="Montserrat"/>
                <a:ea typeface="Montserrat"/>
                <a:cs typeface="Montserrat"/>
                <a:sym typeface="Montserrat"/>
              </a:rPr>
              <a:t>Geslacht: jongen</a:t>
            </a:r>
            <a:endParaRPr sz="1500">
              <a:solidFill>
                <a:srgbClr val="475595"/>
              </a:solidFill>
              <a:highlight>
                <a:srgbClr val="FFFFFF"/>
              </a:highlight>
              <a:latin typeface="Montserrat"/>
              <a:ea typeface="Montserrat"/>
              <a:cs typeface="Montserrat"/>
              <a:sym typeface="Montserrat"/>
            </a:endParaRPr>
          </a:p>
          <a:p>
            <a:pPr indent="-323850" lvl="0" marL="457200" rtl="0" algn="l">
              <a:spcBef>
                <a:spcPts val="0"/>
              </a:spcBef>
              <a:spcAft>
                <a:spcPts val="0"/>
              </a:spcAft>
              <a:buClr>
                <a:srgbClr val="475595"/>
              </a:buClr>
              <a:buSzPts val="1500"/>
              <a:buFont typeface="Montserrat"/>
              <a:buChar char="●"/>
            </a:pPr>
            <a:r>
              <a:rPr lang="nl" sz="1500">
                <a:solidFill>
                  <a:srgbClr val="475595"/>
                </a:solidFill>
                <a:highlight>
                  <a:srgbClr val="FFFFFF"/>
                </a:highlight>
                <a:latin typeface="Montserrat"/>
                <a:ea typeface="Montserrat"/>
                <a:cs typeface="Montserrat"/>
                <a:sym typeface="Montserrat"/>
              </a:rPr>
              <a:t>Leeftijd: 10</a:t>
            </a:r>
            <a:endParaRPr sz="1500">
              <a:solidFill>
                <a:srgbClr val="475595"/>
              </a:solidFill>
              <a:highlight>
                <a:srgbClr val="FFFFFF"/>
              </a:highlight>
              <a:latin typeface="Montserrat"/>
              <a:ea typeface="Montserrat"/>
              <a:cs typeface="Montserrat"/>
              <a:sym typeface="Montserrat"/>
            </a:endParaRPr>
          </a:p>
          <a:p>
            <a:pPr indent="-323850" lvl="0" marL="457200" rtl="0" algn="l">
              <a:spcBef>
                <a:spcPts val="0"/>
              </a:spcBef>
              <a:spcAft>
                <a:spcPts val="0"/>
              </a:spcAft>
              <a:buClr>
                <a:srgbClr val="475595"/>
              </a:buClr>
              <a:buSzPts val="1500"/>
              <a:buFont typeface="Montserrat"/>
              <a:buChar char="●"/>
            </a:pPr>
            <a:r>
              <a:rPr lang="nl" sz="1500">
                <a:solidFill>
                  <a:srgbClr val="475595"/>
                </a:solidFill>
                <a:highlight>
                  <a:srgbClr val="FFFFFF"/>
                </a:highlight>
                <a:latin typeface="Montserrat"/>
                <a:ea typeface="Montserrat"/>
                <a:cs typeface="Montserrat"/>
                <a:sym typeface="Montserrat"/>
              </a:rPr>
              <a:t>Kenmerken: Houdt van oude telefoons. Is veel online.</a:t>
            </a:r>
            <a:endParaRPr sz="1500">
              <a:solidFill>
                <a:srgbClr val="475595"/>
              </a:solidFill>
              <a:highlight>
                <a:srgbClr val="FFFFFF"/>
              </a:highlight>
              <a:latin typeface="Montserrat"/>
              <a:ea typeface="Montserrat"/>
              <a:cs typeface="Montserrat"/>
              <a:sym typeface="Montserrat"/>
            </a:endParaRPr>
          </a:p>
          <a:p>
            <a:pPr indent="-323850" lvl="0" marL="457200" rtl="0" algn="l">
              <a:spcBef>
                <a:spcPts val="0"/>
              </a:spcBef>
              <a:spcAft>
                <a:spcPts val="0"/>
              </a:spcAft>
              <a:buClr>
                <a:srgbClr val="475595"/>
              </a:buClr>
              <a:buSzPts val="1500"/>
              <a:buFont typeface="Montserrat"/>
              <a:buChar char="●"/>
            </a:pPr>
            <a:r>
              <a:rPr lang="nl" sz="1500">
                <a:solidFill>
                  <a:srgbClr val="475595"/>
                </a:solidFill>
                <a:highlight>
                  <a:srgbClr val="FFFFFF"/>
                </a:highlight>
                <a:latin typeface="Montserrat"/>
                <a:ea typeface="Montserrat"/>
                <a:cs typeface="Montserrat"/>
                <a:sym typeface="Montserrat"/>
              </a:rPr>
              <a:t>Foto: Screenshot van Instagram post</a:t>
            </a:r>
            <a:endParaRPr sz="1500">
              <a:solidFill>
                <a:srgbClr val="475595"/>
              </a:solidFill>
              <a:highlight>
                <a:srgbClr val="FFFFFF"/>
              </a:highlight>
              <a:latin typeface="Montserrat"/>
              <a:ea typeface="Montserrat"/>
              <a:cs typeface="Montserrat"/>
              <a:sym typeface="Montserrat"/>
            </a:endParaRPr>
          </a:p>
        </p:txBody>
      </p:sp>
      <p:pic>
        <p:nvPicPr>
          <p:cNvPr id="117" name="Google Shape;117;p23" title="DD-PO-BB-stalker-skills-6.png"/>
          <p:cNvPicPr preferRelativeResize="0"/>
          <p:nvPr/>
        </p:nvPicPr>
        <p:blipFill>
          <a:blip r:embed="rId4">
            <a:alphaModFix/>
          </a:blip>
          <a:stretch>
            <a:fillRect/>
          </a:stretch>
        </p:blipFill>
        <p:spPr>
          <a:xfrm>
            <a:off x="5648450" y="517563"/>
            <a:ext cx="2038150" cy="41083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AE7"/>
        </a:solidFill>
      </p:bgPr>
    </p:bg>
    <p:spTree>
      <p:nvGrpSpPr>
        <p:cNvPr id="121" name="Shape 121"/>
        <p:cNvGrpSpPr/>
        <p:nvPr/>
      </p:nvGrpSpPr>
      <p:grpSpPr>
        <a:xfrm>
          <a:off x="0" y="0"/>
          <a:ext cx="0" cy="0"/>
          <a:chOff x="0" y="0"/>
          <a:chExt cx="0" cy="0"/>
        </a:xfrm>
      </p:grpSpPr>
      <p:pic>
        <p:nvPicPr>
          <p:cNvPr id="122" name="Google Shape;122;p24"/>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23" name="Google Shape;123;p24"/>
          <p:cNvSpPr txBox="1"/>
          <p:nvPr/>
        </p:nvSpPr>
        <p:spPr>
          <a:xfrm>
            <a:off x="1788750" y="1481700"/>
            <a:ext cx="5566500" cy="21801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b="1" lang="nl" sz="2200">
                <a:solidFill>
                  <a:srgbClr val="FC1C10"/>
                </a:solidFill>
              </a:rPr>
              <a:t>Vertel jullie ontdekkingen!</a:t>
            </a:r>
            <a:endParaRPr b="1"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Wat moet Jurre weten over Chris Geenruis?</a:t>
            </a:r>
            <a:endParaRPr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Waar kunnen jullie Stalker Skills nog meer voor gebruiken?</a:t>
            </a:r>
            <a:endParaRPr sz="2200">
              <a:solidFill>
                <a:srgbClr val="FC1C10"/>
              </a:solidFill>
            </a:endParaRPr>
          </a:p>
        </p:txBody>
      </p:sp>
      <p:pic>
        <p:nvPicPr>
          <p:cNvPr id="124" name="Google Shape;124;p24" title="DD-PO-BB-zo-verdienen-games-aan-jou-4.png"/>
          <p:cNvPicPr preferRelativeResize="0"/>
          <p:nvPr/>
        </p:nvPicPr>
        <p:blipFill>
          <a:blip r:embed="rId4">
            <a:alphaModFix/>
          </a:blip>
          <a:stretch>
            <a:fillRect/>
          </a:stretch>
        </p:blipFill>
        <p:spPr>
          <a:xfrm>
            <a:off x="336850" y="1368114"/>
            <a:ext cx="1919075" cy="17646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AE7"/>
        </a:solidFill>
      </p:bgPr>
    </p:bg>
    <p:spTree>
      <p:nvGrpSpPr>
        <p:cNvPr id="128" name="Shape 128"/>
        <p:cNvGrpSpPr/>
        <p:nvPr/>
      </p:nvGrpSpPr>
      <p:grpSpPr>
        <a:xfrm>
          <a:off x="0" y="0"/>
          <a:ext cx="0" cy="0"/>
          <a:chOff x="0" y="0"/>
          <a:chExt cx="0" cy="0"/>
        </a:xfrm>
      </p:grpSpPr>
      <p:pic>
        <p:nvPicPr>
          <p:cNvPr id="129" name="Google Shape;129;p25"/>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30" name="Google Shape;130;p25"/>
          <p:cNvSpPr txBox="1"/>
          <p:nvPr/>
        </p:nvSpPr>
        <p:spPr>
          <a:xfrm>
            <a:off x="1788750" y="1481700"/>
            <a:ext cx="6135600" cy="21870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b="1" lang="nl" sz="2200">
                <a:solidFill>
                  <a:srgbClr val="FC1C10"/>
                </a:solidFill>
              </a:rPr>
              <a:t>Voor je iets online deelt…</a:t>
            </a:r>
            <a:endParaRPr b="1"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Wie kan het zien?</a:t>
            </a:r>
            <a:endParaRPr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Kan iemand mij hiermee vinden?</a:t>
            </a:r>
            <a:endParaRPr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Is het nodig om deze informatie te delen?</a:t>
            </a:r>
            <a:endParaRPr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Is de afzender te vertrouwen?</a:t>
            </a:r>
            <a:endParaRPr sz="2200">
              <a:solidFill>
                <a:srgbClr val="FC1C10"/>
              </a:solidFill>
            </a:endParaRPr>
          </a:p>
        </p:txBody>
      </p:sp>
      <p:pic>
        <p:nvPicPr>
          <p:cNvPr id="131" name="Google Shape;131;p25" title="DD-PO-BB-zo-verdienen-games-aan-jou-4.png"/>
          <p:cNvPicPr preferRelativeResize="0"/>
          <p:nvPr/>
        </p:nvPicPr>
        <p:blipFill>
          <a:blip r:embed="rId4">
            <a:alphaModFix/>
          </a:blip>
          <a:stretch>
            <a:fillRect/>
          </a:stretch>
        </p:blipFill>
        <p:spPr>
          <a:xfrm>
            <a:off x="336850" y="1368114"/>
            <a:ext cx="1919075" cy="1764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 name="Shape 60"/>
        <p:cNvGrpSpPr/>
        <p:nvPr/>
      </p:nvGrpSpPr>
      <p:grpSpPr>
        <a:xfrm>
          <a:off x="0" y="0"/>
          <a:ext cx="0" cy="0"/>
          <a:chOff x="0" y="0"/>
          <a:chExt cx="0" cy="0"/>
        </a:xfrm>
      </p:grpSpPr>
      <p:sp>
        <p:nvSpPr>
          <p:cNvPr id="61" name="Google Shape;61;p14"/>
          <p:cNvSpPr txBox="1"/>
          <p:nvPr/>
        </p:nvSpPr>
        <p:spPr>
          <a:xfrm>
            <a:off x="762575" y="930225"/>
            <a:ext cx="4395600" cy="66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Wat zijn Stalker Skills?</a:t>
            </a:r>
            <a:endParaRPr sz="2500">
              <a:solidFill>
                <a:srgbClr val="455B99"/>
              </a:solidFill>
            </a:endParaRPr>
          </a:p>
        </p:txBody>
      </p:sp>
      <p:sp>
        <p:nvSpPr>
          <p:cNvPr id="62" name="Google Shape;62;p14"/>
          <p:cNvSpPr txBox="1"/>
          <p:nvPr/>
        </p:nvSpPr>
        <p:spPr>
          <a:xfrm>
            <a:off x="762575" y="1599525"/>
            <a:ext cx="3941100" cy="251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500">
                <a:solidFill>
                  <a:srgbClr val="455B99"/>
                </a:solidFill>
              </a:rPr>
              <a:t>Heel uitgebreid onderzoek doen waardoor je heel veel te weten komt over iets of iemand. Voor deze les noemen we dit Stalker Skills!</a:t>
            </a:r>
            <a:endParaRPr sz="2500">
              <a:solidFill>
                <a:srgbClr val="455B99"/>
              </a:solidFill>
            </a:endParaRPr>
          </a:p>
        </p:txBody>
      </p:sp>
      <p:pic>
        <p:nvPicPr>
          <p:cNvPr id="63" name="Google Shape;63;p14" title="DD-PO-BB-stalker-skills-2.jpg"/>
          <p:cNvPicPr preferRelativeResize="0"/>
          <p:nvPr/>
        </p:nvPicPr>
        <p:blipFill rotWithShape="1">
          <a:blip r:embed="rId4">
            <a:alphaModFix/>
          </a:blip>
          <a:srcRect b="0" l="6192" r="6593" t="0"/>
          <a:stretch/>
        </p:blipFill>
        <p:spPr>
          <a:xfrm>
            <a:off x="5291675" y="1191375"/>
            <a:ext cx="3210275" cy="27607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7" name="Shape 67"/>
        <p:cNvGrpSpPr/>
        <p:nvPr/>
      </p:nvGrpSpPr>
      <p:grpSpPr>
        <a:xfrm>
          <a:off x="0" y="0"/>
          <a:ext cx="0" cy="0"/>
          <a:chOff x="0" y="0"/>
          <a:chExt cx="0" cy="0"/>
        </a:xfrm>
      </p:grpSpPr>
      <p:pic>
        <p:nvPicPr>
          <p:cNvPr descr="A look back at Season 5’s “Brandon &amp; McKenna” episode of ‘Catfish,’ where a young woman tricked her long-term crush into ‘falling into her.’ &#10;&#10;#MTV #CatfishTheTVShow #CatfishCatchUp&#10;&#10;Subscribe to Catfish: http://bit.ly/2GIbd4D&#10;&#10;Catfish: The TV Show brings couples together who've interacted solely through the internet. They've supposedly fallen in love -- but what will happen when they meet in real life for the first time?&#10;&#10;More from MTV:&#10;Catfish Official YouTube channel: &#10;https://www.youtube.com/channel/UCCnWpQ_d4Y0xBHQZpEIdFcA?sub_confirmation=1 &#10;Official MTV Website: http://www.mtv.com/&#10;Like MTV: https://www.facebook.com/MTV&#10;Follow MTV: https://twitter.com/MTV&#10;MTV Google+: http://goo.gl/OGY79b&#10;MTV on Tumblr: http://mtv.tumblr.com/&#10;MTV Instagram: http://instagram.com/mtv&#10;MTV on Pinterest: http://www.pinterest.com/mtv/&#10;&#10;#MTV is your destination for the hit series #WNO, #VMA, #JerseyShore, #TheChallenge, #MTVFloribamaShore, #TeenMom and much more!" id="68" name="Google Shape;68;p15" title="This Creepy ‘Catfish’ Turned Her Crush Into Her Victim | Catfish Catch-Up | MTV">
            <a:hlinkClick r:id="rId4"/>
          </p:cNvPr>
          <p:cNvPicPr preferRelativeResize="0"/>
          <p:nvPr/>
        </p:nvPicPr>
        <p:blipFill>
          <a:blip r:embed="rId5">
            <a:alphaModFix/>
          </a:blip>
          <a:stretch>
            <a:fillRect/>
          </a:stretch>
        </p:blipFill>
        <p:spPr>
          <a:xfrm>
            <a:off x="1302350" y="732575"/>
            <a:ext cx="6539300" cy="3678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1000"/>
                                        <p:tgtEl>
                                          <p:spTgt spid="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AE7"/>
        </a:solidFill>
      </p:bgPr>
    </p:bg>
    <p:spTree>
      <p:nvGrpSpPr>
        <p:cNvPr id="72" name="Shape 72"/>
        <p:cNvGrpSpPr/>
        <p:nvPr/>
      </p:nvGrpSpPr>
      <p:grpSpPr>
        <a:xfrm>
          <a:off x="0" y="0"/>
          <a:ext cx="0" cy="0"/>
          <a:chOff x="0" y="0"/>
          <a:chExt cx="0" cy="0"/>
        </a:xfrm>
      </p:grpSpPr>
      <p:pic>
        <p:nvPicPr>
          <p:cNvPr id="73" name="Google Shape;73;p16"/>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74" name="Google Shape;74;p16"/>
          <p:cNvSpPr txBox="1"/>
          <p:nvPr/>
        </p:nvSpPr>
        <p:spPr>
          <a:xfrm>
            <a:off x="1788750" y="1481700"/>
            <a:ext cx="5566500" cy="21801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b="1" lang="nl" sz="2200">
                <a:solidFill>
                  <a:srgbClr val="FC1C10"/>
                </a:solidFill>
              </a:rPr>
              <a:t>Waarom doen mensen dit?</a:t>
            </a:r>
            <a:endParaRPr b="1"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Om mensen of dingen op te zoeken</a:t>
            </a:r>
            <a:endParaRPr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Uit nieuwsgierigheid</a:t>
            </a:r>
            <a:endParaRPr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Het is makkelijk</a:t>
            </a:r>
            <a:endParaRPr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Het is onzichtbaar!</a:t>
            </a:r>
            <a:endParaRPr sz="2200">
              <a:solidFill>
                <a:srgbClr val="FC1C10"/>
              </a:solidFill>
            </a:endParaRPr>
          </a:p>
        </p:txBody>
      </p:sp>
      <p:pic>
        <p:nvPicPr>
          <p:cNvPr id="75" name="Google Shape;75;p16" title="DD-PO-BB-zo-verdienen-games-aan-jou-4.png"/>
          <p:cNvPicPr preferRelativeResize="0"/>
          <p:nvPr/>
        </p:nvPicPr>
        <p:blipFill>
          <a:blip r:embed="rId4">
            <a:alphaModFix/>
          </a:blip>
          <a:stretch>
            <a:fillRect/>
          </a:stretch>
        </p:blipFill>
        <p:spPr>
          <a:xfrm>
            <a:off x="336850" y="1368114"/>
            <a:ext cx="1919075" cy="1764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DAE7"/>
        </a:solidFill>
      </p:bgPr>
    </p:bg>
    <p:spTree>
      <p:nvGrpSpPr>
        <p:cNvPr id="79" name="Shape 79"/>
        <p:cNvGrpSpPr/>
        <p:nvPr/>
      </p:nvGrpSpPr>
      <p:grpSpPr>
        <a:xfrm>
          <a:off x="0" y="0"/>
          <a:ext cx="0" cy="0"/>
          <a:chOff x="0" y="0"/>
          <a:chExt cx="0" cy="0"/>
        </a:xfrm>
      </p:grpSpPr>
      <p:pic>
        <p:nvPicPr>
          <p:cNvPr id="80" name="Google Shape;80;p17"/>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81" name="Google Shape;81;p17"/>
          <p:cNvSpPr txBox="1"/>
          <p:nvPr/>
        </p:nvSpPr>
        <p:spPr>
          <a:xfrm>
            <a:off x="1788750" y="1481700"/>
            <a:ext cx="5566500" cy="21801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b="1" lang="nl" sz="2200">
                <a:solidFill>
                  <a:srgbClr val="FC1C10"/>
                </a:solidFill>
              </a:rPr>
              <a:t>Leer Stalker Skills van de experts!</a:t>
            </a:r>
            <a:endParaRPr b="1"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Advanced search</a:t>
            </a:r>
            <a:endParaRPr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TinEye</a:t>
            </a:r>
            <a:endParaRPr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Google hacks</a:t>
            </a:r>
            <a:endParaRPr sz="2200">
              <a:solidFill>
                <a:srgbClr val="FC1C10"/>
              </a:solidFill>
            </a:endParaRPr>
          </a:p>
          <a:p>
            <a:pPr indent="-368300" lvl="0" marL="457200" rtl="0" algn="l">
              <a:spcBef>
                <a:spcPts val="0"/>
              </a:spcBef>
              <a:spcAft>
                <a:spcPts val="0"/>
              </a:spcAft>
              <a:buClr>
                <a:srgbClr val="FC1C10"/>
              </a:buClr>
              <a:buSzPts val="2200"/>
              <a:buChar char="●"/>
            </a:pPr>
            <a:r>
              <a:rPr lang="nl" sz="2200">
                <a:solidFill>
                  <a:srgbClr val="FC1C10"/>
                </a:solidFill>
              </a:rPr>
              <a:t>Resultaten combineren</a:t>
            </a:r>
            <a:endParaRPr sz="2200">
              <a:solidFill>
                <a:srgbClr val="FC1C10"/>
              </a:solidFill>
            </a:endParaRPr>
          </a:p>
        </p:txBody>
      </p:sp>
      <p:pic>
        <p:nvPicPr>
          <p:cNvPr id="82" name="Google Shape;82;p17" title="DD-PO-BB-zo-verdienen-games-aan-jou-4.png"/>
          <p:cNvPicPr preferRelativeResize="0"/>
          <p:nvPr/>
        </p:nvPicPr>
        <p:blipFill>
          <a:blip r:embed="rId4">
            <a:alphaModFix/>
          </a:blip>
          <a:stretch>
            <a:fillRect/>
          </a:stretch>
        </p:blipFill>
        <p:spPr>
          <a:xfrm>
            <a:off x="336850" y="1368114"/>
            <a:ext cx="1919075" cy="1764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6" name="Shape 86"/>
        <p:cNvGrpSpPr/>
        <p:nvPr/>
      </p:nvGrpSpPr>
      <p:grpSpPr>
        <a:xfrm>
          <a:off x="0" y="0"/>
          <a:ext cx="0" cy="0"/>
          <a:chOff x="0" y="0"/>
          <a:chExt cx="0" cy="0"/>
        </a:xfrm>
      </p:grpSpPr>
      <p:pic>
        <p:nvPicPr>
          <p:cNvPr id="87" name="Google Shape;87;p18" title="Digi-doener! | Stalker Skills | Advanced Search">
            <a:hlinkClick r:id="rId4"/>
          </p:cNvPr>
          <p:cNvPicPr preferRelativeResize="0"/>
          <p:nvPr/>
        </p:nvPicPr>
        <p:blipFill>
          <a:blip r:embed="rId5">
            <a:alphaModFix/>
          </a:blip>
          <a:stretch>
            <a:fillRect/>
          </a:stretch>
        </p:blipFill>
        <p:spPr>
          <a:xfrm>
            <a:off x="1667225" y="937813"/>
            <a:ext cx="5809550" cy="3267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0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1" name="Shape 91"/>
        <p:cNvGrpSpPr/>
        <p:nvPr/>
      </p:nvGrpSpPr>
      <p:grpSpPr>
        <a:xfrm>
          <a:off x="0" y="0"/>
          <a:ext cx="0" cy="0"/>
          <a:chOff x="0" y="0"/>
          <a:chExt cx="0" cy="0"/>
        </a:xfrm>
      </p:grpSpPr>
      <p:pic>
        <p:nvPicPr>
          <p:cNvPr id="92" name="Google Shape;92;p19" title="Digi-doener! | Stalker Skills | TinEye">
            <a:hlinkClick r:id="rId4"/>
          </p:cNvPr>
          <p:cNvPicPr preferRelativeResize="0"/>
          <p:nvPr/>
        </p:nvPicPr>
        <p:blipFill>
          <a:blip r:embed="rId5">
            <a:alphaModFix/>
          </a:blip>
          <a:stretch>
            <a:fillRect/>
          </a:stretch>
        </p:blipFill>
        <p:spPr>
          <a:xfrm>
            <a:off x="1667225" y="937825"/>
            <a:ext cx="5809550" cy="32678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pic>
        <p:nvPicPr>
          <p:cNvPr id="97" name="Google Shape;97;p20" title="Digi-doener! | Stalker Skills | Quotes">
            <a:hlinkClick r:id="rId4"/>
          </p:cNvPr>
          <p:cNvPicPr preferRelativeResize="0"/>
          <p:nvPr/>
        </p:nvPicPr>
        <p:blipFill>
          <a:blip r:embed="rId5">
            <a:alphaModFix/>
          </a:blip>
          <a:stretch>
            <a:fillRect/>
          </a:stretch>
        </p:blipFill>
        <p:spPr>
          <a:xfrm>
            <a:off x="1667225" y="937825"/>
            <a:ext cx="5809550" cy="326787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1" name="Shape 101"/>
        <p:cNvGrpSpPr/>
        <p:nvPr/>
      </p:nvGrpSpPr>
      <p:grpSpPr>
        <a:xfrm>
          <a:off x="0" y="0"/>
          <a:ext cx="0" cy="0"/>
          <a:chOff x="0" y="0"/>
          <a:chExt cx="0" cy="0"/>
        </a:xfrm>
      </p:grpSpPr>
      <p:sp>
        <p:nvSpPr>
          <p:cNvPr id="102" name="Google Shape;102;p21"/>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Combineer je zoekresultaten!</a:t>
            </a:r>
            <a:endParaRPr sz="3000">
              <a:solidFill>
                <a:srgbClr val="455B99"/>
              </a:solidFill>
            </a:endParaRPr>
          </a:p>
        </p:txBody>
      </p:sp>
      <p:pic>
        <p:nvPicPr>
          <p:cNvPr id="103" name="Google Shape;103;p21" title="DD-PO-BB-stalker-skills-4.png"/>
          <p:cNvPicPr preferRelativeResize="0"/>
          <p:nvPr/>
        </p:nvPicPr>
        <p:blipFill>
          <a:blip r:embed="rId4">
            <a:alphaModFix/>
          </a:blip>
          <a:stretch>
            <a:fillRect/>
          </a:stretch>
        </p:blipFill>
        <p:spPr>
          <a:xfrm>
            <a:off x="477150" y="1858355"/>
            <a:ext cx="8189699" cy="142679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Create a new document." ma:contentTypeScope="" ma:versionID="98b0a0d51b22872632ae5713376e8c6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0cdfc876f30ecc4e255ca332fadf9259"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A78B21D-8FBB-41E7-AB2B-C6512627CD24}"/>
</file>

<file path=customXml/itemProps2.xml><?xml version="1.0" encoding="utf-8"?>
<ds:datastoreItem xmlns:ds="http://schemas.openxmlformats.org/officeDocument/2006/customXml" ds:itemID="{DFDAD195-04A1-4B69-8010-F2ACDE76205F}"/>
</file>

<file path=customXml/itemProps3.xml><?xml version="1.0" encoding="utf-8"?>
<ds:datastoreItem xmlns:ds="http://schemas.openxmlformats.org/officeDocument/2006/customXml" ds:itemID="{318FB9F9-6139-4C62-AFBE-FA20BF864918}"/>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