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2.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1.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3.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3bb5817a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43bb5817a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3bb5817a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43bb5817a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3bb5817a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3bb5817a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3bb5817a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3bb5817a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3bb5817a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3bb5817a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3bb5817a2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3bb5817a2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3bb5817a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43bb5817a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590a65b0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590a65b0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590a65b0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590a65b0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590a65b0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4590a65b0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hyperlink" Target="https://vimeo.com/915522468" TargetMode="External"/><Relationship Id="rId5" Type="http://schemas.openxmlformats.org/officeDocument/2006/relationships/image" Target="../media/image13.png"/><Relationship Id="rId6" Type="http://schemas.openxmlformats.org/officeDocument/2006/relationships/hyperlink" Target="https://vimeo.com/915522468" TargetMode="External"/><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hyperlink" Target="http://www.youtube.com/watch?v=tJQSyzBUAew"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www.youtube.com/watch?v=c1MdVVumZYg" TargetMode="External"/><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www.youtube.com/watch?v=GhtoAawP0P0" TargetMode="External"/><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hyperlink" Target="http://www.youtube.com/watch?v=GcbTN2XMNzk" TargetMode="External"/><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www.whichfaceisreal.com" TargetMode="External"/><Relationship Id="rId5" Type="http://schemas.openxmlformats.org/officeDocument/2006/relationships/image" Target="../media/image7.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nvSpPr>
        <p:spPr>
          <a:xfrm>
            <a:off x="762575" y="930225"/>
            <a:ext cx="33465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Wat heb je deze les geleerd?</a:t>
            </a:r>
            <a:endParaRPr b="1" sz="3000">
              <a:solidFill>
                <a:srgbClr val="455B99"/>
              </a:solidFill>
            </a:endParaRPr>
          </a:p>
        </p:txBody>
      </p:sp>
      <p:pic>
        <p:nvPicPr>
          <p:cNvPr id="117" name="Google Shape;117;p22"/>
          <p:cNvPicPr preferRelativeResize="0"/>
          <p:nvPr/>
        </p:nvPicPr>
        <p:blipFill rotWithShape="1">
          <a:blip r:embed="rId4">
            <a:alphaModFix/>
          </a:blip>
          <a:srcRect b="0" l="0" r="0" t="0"/>
          <a:stretch/>
        </p:blipFill>
        <p:spPr>
          <a:xfrm>
            <a:off x="4378700" y="459725"/>
            <a:ext cx="4224026" cy="4224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B0A9"/>
        </a:solidFill>
      </p:bgPr>
    </p:bg>
    <p:spTree>
      <p:nvGrpSpPr>
        <p:cNvPr id="121" name="Shape 121"/>
        <p:cNvGrpSpPr/>
        <p:nvPr/>
      </p:nvGrpSpPr>
      <p:grpSpPr>
        <a:xfrm>
          <a:off x="0" y="0"/>
          <a:ext cx="0" cy="0"/>
          <a:chOff x="0" y="0"/>
          <a:chExt cx="0" cy="0"/>
        </a:xfrm>
      </p:grpSpPr>
      <p:pic>
        <p:nvPicPr>
          <p:cNvPr id="122" name="Google Shape;122;p23"/>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123" name="Google Shape;123;p23"/>
          <p:cNvSpPr txBox="1"/>
          <p:nvPr/>
        </p:nvSpPr>
        <p:spPr>
          <a:xfrm>
            <a:off x="2235000" y="1342500"/>
            <a:ext cx="5271000" cy="2458500"/>
          </a:xfrm>
          <a:prstGeom prst="rect">
            <a:avLst/>
          </a:prstGeom>
          <a:noFill/>
          <a:ln>
            <a:noFill/>
          </a:ln>
        </p:spPr>
        <p:txBody>
          <a:bodyPr anchorCtr="0" anchor="t" bIns="270000" lIns="270000" spcFirstLastPara="1" rIns="270000" wrap="square" tIns="270000">
            <a:noAutofit/>
          </a:bodyPr>
          <a:lstStyle/>
          <a:p>
            <a:pPr indent="0" lvl="0" marL="0" rtl="0" algn="l">
              <a:spcBef>
                <a:spcPts val="0"/>
              </a:spcBef>
              <a:spcAft>
                <a:spcPts val="0"/>
              </a:spcAft>
              <a:buClr>
                <a:schemeClr val="dk1"/>
              </a:buClr>
              <a:buSzPts val="1100"/>
              <a:buFont typeface="Arial"/>
              <a:buNone/>
            </a:pPr>
            <a:r>
              <a:rPr b="1" lang="nl" sz="1800">
                <a:solidFill>
                  <a:schemeClr val="lt1"/>
                </a:solidFill>
              </a:rPr>
              <a:t>Volgende lessen</a:t>
            </a:r>
            <a:endParaRPr sz="1800">
              <a:solidFill>
                <a:schemeClr val="lt1"/>
              </a:solidFill>
            </a:endParaRPr>
          </a:p>
          <a:p>
            <a:pPr indent="0" lvl="0" marL="0" rtl="0" algn="l">
              <a:spcBef>
                <a:spcPts val="0"/>
              </a:spcBef>
              <a:spcAft>
                <a:spcPts val="0"/>
              </a:spcAft>
              <a:buClr>
                <a:schemeClr val="dk1"/>
              </a:buClr>
              <a:buSzPts val="1100"/>
              <a:buFont typeface="Arial"/>
              <a:buNone/>
            </a:pPr>
            <a:r>
              <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Een introductie op AI</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Generatieve AI</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Machine learning en neurale netwerken</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Risico’s en kansen van AI</a:t>
            </a:r>
            <a:endParaRPr sz="1800">
              <a:solidFill>
                <a:schemeClr val="lt1"/>
              </a:solidFill>
            </a:endParaRPr>
          </a:p>
          <a:p>
            <a:pPr indent="-342900" lvl="0" marL="457200" rtl="0" algn="l">
              <a:spcBef>
                <a:spcPts val="0"/>
              </a:spcBef>
              <a:spcAft>
                <a:spcPts val="0"/>
              </a:spcAft>
              <a:buClr>
                <a:srgbClr val="F8C82E"/>
              </a:buClr>
              <a:buSzPts val="1800"/>
              <a:buAutoNum type="arabicPeriod"/>
            </a:pPr>
            <a:r>
              <a:rPr b="1" lang="nl" sz="1800">
                <a:solidFill>
                  <a:srgbClr val="F8C82E"/>
                </a:solidFill>
              </a:rPr>
              <a:t>Prompts</a:t>
            </a:r>
            <a:endParaRPr b="1" sz="1800">
              <a:solidFill>
                <a:srgbClr val="F8C82E"/>
              </a:solidFill>
            </a:endParaRPr>
          </a:p>
          <a:p>
            <a:pPr indent="0" lvl="0" marL="0" rtl="0" algn="l">
              <a:spcBef>
                <a:spcPts val="0"/>
              </a:spcBef>
              <a:spcAft>
                <a:spcPts val="0"/>
              </a:spcAft>
              <a:buNone/>
            </a:pPr>
            <a:r>
              <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id="58" name="Google Shape;58;p14" title="Screenshot 2025-03-26 at 17.17.46.png">
            <a:hlinkClick r:id="rId4"/>
          </p:cNvPr>
          <p:cNvPicPr preferRelativeResize="0"/>
          <p:nvPr/>
        </p:nvPicPr>
        <p:blipFill rotWithShape="1">
          <a:blip r:embed="rId5">
            <a:alphaModFix/>
          </a:blip>
          <a:srcRect b="0" l="99" r="99" t="0"/>
          <a:stretch/>
        </p:blipFill>
        <p:spPr>
          <a:xfrm>
            <a:off x="1229302" y="705800"/>
            <a:ext cx="6685401" cy="3731900"/>
          </a:xfrm>
          <a:prstGeom prst="rect">
            <a:avLst/>
          </a:prstGeom>
          <a:noFill/>
          <a:ln>
            <a:noFill/>
          </a:ln>
        </p:spPr>
      </p:pic>
      <p:pic>
        <p:nvPicPr>
          <p:cNvPr id="59" name="Google Shape;59;p14" title="play-button-zwart.png">
            <a:hlinkClick r:id="rId6"/>
          </p:cNvPr>
          <p:cNvPicPr preferRelativeResize="0"/>
          <p:nvPr/>
        </p:nvPicPr>
        <p:blipFill>
          <a:blip r:embed="rId7">
            <a:alphaModFix/>
          </a:blip>
          <a:stretch>
            <a:fillRect/>
          </a:stretch>
        </p:blipFill>
        <p:spPr>
          <a:xfrm>
            <a:off x="4204288" y="2204037"/>
            <a:ext cx="735426" cy="735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801900" y="701625"/>
            <a:ext cx="7540200" cy="7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2800">
                <a:solidFill>
                  <a:srgbClr val="455B99"/>
                </a:solidFill>
              </a:rPr>
              <a:t>Hoe kunnen we voorkomen of verminderen dat AI vooroordelen heeft of discrimineert?</a:t>
            </a:r>
            <a:endParaRPr b="1" sz="2800">
              <a:solidFill>
                <a:srgbClr val="455B99"/>
              </a:solidFill>
            </a:endParaRPr>
          </a:p>
        </p:txBody>
      </p:sp>
      <p:pic>
        <p:nvPicPr>
          <p:cNvPr descr="The potential for AI to help society is enormous. But at the same time we need to develop technology with a focus on ethics, access and fairness. This video explores the influence of AI on every aspect of life and underscores the importance of ethical oversight to prevent the creation of biased AI algorithms.&#10;&#10;Featuring&#10;Amanda Askell - Ethicist at Open AI&#10;Alejandro Carrillo - Roboticist at Farmwise&#10;Deb Raji - the Algorithmic Justice League&#10;Kate Park - PM at Tesla Autopilot&#10;Dr. Regina Barzilay - Professor of CS &amp; AI at MIT&#10;Dr. Mehran Sahami - Professor of CS &amp; AI at Stanford&#10;Deon Nicholas - CEO of Forethought AI&#10;&#10;Start learning today!&#10;https://code.org/ai/how-ai-works&#10;&#10;Stay in touch with us!&#10;• on Twitter https://twitter.com/codeorg&#10;• on Facebook https://www.facebook.com/Code.org&#10;• on Instagram https://instagram.com/codeorg&#10;• on Tumblr https://blog.code.org &#10;• on LinkedIn https://www.linkedin.com/company/code-org&#10;• on Google+ https://google.com/+codeorg&#10;&#10;Produced and Directed by Jael Burrows&#10;Co-produced by Kristin Neibert&#10;Written by Hadi Partovi, Winter Dong and Jael Burrows&#10;Edited by Neal Barenblat&#10;Camera by Bow Jones, Stanford Media Lab, Sand Bay Entertainment, the Clock Factory, and Vic Ferrer" id="65" name="Google Shape;65;p15" title="Ethics &amp; AI: Equal Access and Algorithmic Bias">
            <a:hlinkClick r:id="rId4"/>
          </p:cNvPr>
          <p:cNvPicPr preferRelativeResize="0"/>
          <p:nvPr/>
        </p:nvPicPr>
        <p:blipFill>
          <a:blip r:embed="rId5">
            <a:alphaModFix/>
          </a:blip>
          <a:stretch>
            <a:fillRect/>
          </a:stretch>
        </p:blipFill>
        <p:spPr>
          <a:xfrm>
            <a:off x="2196387" y="1869250"/>
            <a:ext cx="4751225" cy="267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374200" y="701625"/>
            <a:ext cx="8379300" cy="7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2800">
                <a:solidFill>
                  <a:srgbClr val="455B99"/>
                </a:solidFill>
              </a:rPr>
              <a:t>Vooroordelen in AI: minder vrouwen in beeld</a:t>
            </a:r>
            <a:endParaRPr b="1" sz="2800">
              <a:solidFill>
                <a:srgbClr val="455B99"/>
              </a:solidFill>
            </a:endParaRPr>
          </a:p>
        </p:txBody>
      </p:sp>
      <p:sp>
        <p:nvSpPr>
          <p:cNvPr id="71" name="Google Shape;71;p16"/>
          <p:cNvSpPr txBox="1"/>
          <p:nvPr/>
        </p:nvSpPr>
        <p:spPr>
          <a:xfrm>
            <a:off x="762575" y="1584825"/>
            <a:ext cx="3717300" cy="293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500">
                <a:solidFill>
                  <a:srgbClr val="455B99"/>
                </a:solidFill>
              </a:rPr>
              <a:t>Het blijkt dat als je AI-beelden laat maken van bijvoorbeeld artsen, atleten of superhelden dat er dan veel minder vaak afbeeldingen worden gemaakt van vrouwen. </a:t>
            </a:r>
            <a:endParaRPr sz="1500">
              <a:solidFill>
                <a:srgbClr val="455B99"/>
              </a:solidFill>
            </a:endParaRPr>
          </a:p>
          <a:p>
            <a:pPr indent="0" lvl="0" marL="0" rtl="0" algn="l">
              <a:spcBef>
                <a:spcPts val="0"/>
              </a:spcBef>
              <a:spcAft>
                <a:spcPts val="0"/>
              </a:spcAft>
              <a:buClr>
                <a:schemeClr val="dk1"/>
              </a:buClr>
              <a:buSzPts val="1100"/>
              <a:buFont typeface="Arial"/>
              <a:buNone/>
            </a:pPr>
            <a:r>
              <a:t/>
            </a:r>
            <a:endParaRPr sz="1500">
              <a:solidFill>
                <a:srgbClr val="455B99"/>
              </a:solidFill>
            </a:endParaRPr>
          </a:p>
          <a:p>
            <a:pPr indent="0" lvl="0" marL="0" rtl="0" algn="l">
              <a:spcBef>
                <a:spcPts val="0"/>
              </a:spcBef>
              <a:spcAft>
                <a:spcPts val="0"/>
              </a:spcAft>
              <a:buClr>
                <a:schemeClr val="dk1"/>
              </a:buClr>
              <a:buSzPts val="1100"/>
              <a:buFont typeface="Arial"/>
              <a:buNone/>
            </a:pPr>
            <a:r>
              <a:rPr lang="nl" sz="1500">
                <a:solidFill>
                  <a:srgbClr val="455B99"/>
                </a:solidFill>
              </a:rPr>
              <a:t>De website missjourney.ai vraagt aandacht voor de vooroordeel. Met deze tool kun je alleen afbeeldingen van vrouwen laten maken. </a:t>
            </a:r>
            <a:endParaRPr sz="1500">
              <a:solidFill>
                <a:srgbClr val="455B99"/>
              </a:solidFill>
            </a:endParaRPr>
          </a:p>
          <a:p>
            <a:pPr indent="0" lvl="0" marL="0" rtl="0" algn="l">
              <a:spcBef>
                <a:spcPts val="0"/>
              </a:spcBef>
              <a:spcAft>
                <a:spcPts val="0"/>
              </a:spcAft>
              <a:buNone/>
            </a:pPr>
            <a:r>
              <a:t/>
            </a:r>
            <a:endParaRPr sz="1500">
              <a:solidFill>
                <a:srgbClr val="455B99"/>
              </a:solidFill>
            </a:endParaRPr>
          </a:p>
          <a:p>
            <a:pPr indent="0" lvl="0" marL="0" rtl="0" algn="l">
              <a:spcBef>
                <a:spcPts val="0"/>
              </a:spcBef>
              <a:spcAft>
                <a:spcPts val="0"/>
              </a:spcAft>
              <a:buClr>
                <a:schemeClr val="dk1"/>
              </a:buClr>
              <a:buSzPts val="1100"/>
              <a:buFont typeface="Arial"/>
              <a:buNone/>
            </a:pPr>
            <a:r>
              <a:rPr lang="nl" sz="1500">
                <a:solidFill>
                  <a:srgbClr val="455B99"/>
                </a:solidFill>
              </a:rPr>
              <a:t>Probeer het zelf maar een keer uit. </a:t>
            </a:r>
            <a:endParaRPr sz="1500">
              <a:solidFill>
                <a:srgbClr val="455B99"/>
              </a:solidFill>
            </a:endParaRPr>
          </a:p>
          <a:p>
            <a:pPr indent="0" lvl="0" marL="0" rtl="0" algn="l">
              <a:spcBef>
                <a:spcPts val="0"/>
              </a:spcBef>
              <a:spcAft>
                <a:spcPts val="0"/>
              </a:spcAft>
              <a:buNone/>
            </a:pPr>
            <a:r>
              <a:t/>
            </a:r>
            <a:endParaRPr sz="1500">
              <a:solidFill>
                <a:srgbClr val="455B99"/>
              </a:solidFill>
            </a:endParaRPr>
          </a:p>
        </p:txBody>
      </p:sp>
      <p:pic>
        <p:nvPicPr>
          <p:cNvPr id="72" name="Google Shape;72;p16" title="DD-PO-BB-risico's-en-kansen-van-ai-3.png"/>
          <p:cNvPicPr preferRelativeResize="0"/>
          <p:nvPr/>
        </p:nvPicPr>
        <p:blipFill rotWithShape="1">
          <a:blip r:embed="rId4">
            <a:alphaModFix/>
          </a:blip>
          <a:srcRect b="0" l="4838" r="4883" t="0"/>
          <a:stretch/>
        </p:blipFill>
        <p:spPr>
          <a:xfrm>
            <a:off x="4666575" y="1664900"/>
            <a:ext cx="3852125" cy="2854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nvSpPr>
        <p:spPr>
          <a:xfrm>
            <a:off x="801900" y="701625"/>
            <a:ext cx="7540200" cy="7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2800">
                <a:solidFill>
                  <a:srgbClr val="455B99"/>
                </a:solidFill>
              </a:rPr>
              <a:t>Bekijk de video en maak opdracht 1</a:t>
            </a:r>
            <a:endParaRPr b="1" sz="2800">
              <a:solidFill>
                <a:srgbClr val="455B99"/>
              </a:solidFill>
            </a:endParaRPr>
          </a:p>
        </p:txBody>
      </p:sp>
      <p:pic>
        <p:nvPicPr>
          <p:cNvPr descr="Korte uitleg over robots en kunstmatige intelligentie: hoe kijken we naar technologie? En gebruiken we technologie ten goede?" id="78" name="Google Shape;78;p17" title="Kennisclip AI en Robots">
            <a:hlinkClick r:id="rId4"/>
          </p:cNvPr>
          <p:cNvPicPr preferRelativeResize="0"/>
          <p:nvPr/>
        </p:nvPicPr>
        <p:blipFill>
          <a:blip r:embed="rId5">
            <a:alphaModFix/>
          </a:blip>
          <a:stretch>
            <a:fillRect/>
          </a:stretch>
        </p:blipFill>
        <p:spPr>
          <a:xfrm>
            <a:off x="1942050" y="1495100"/>
            <a:ext cx="5259875" cy="2958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nvSpPr>
        <p:spPr>
          <a:xfrm>
            <a:off x="762575" y="930225"/>
            <a:ext cx="38922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Auteursrecht</a:t>
            </a:r>
            <a:endParaRPr b="1" sz="3000">
              <a:solidFill>
                <a:srgbClr val="455B99"/>
              </a:solidFill>
            </a:endParaRPr>
          </a:p>
        </p:txBody>
      </p:sp>
      <p:sp>
        <p:nvSpPr>
          <p:cNvPr id="84" name="Google Shape;84;p18"/>
          <p:cNvSpPr txBox="1"/>
          <p:nvPr/>
        </p:nvSpPr>
        <p:spPr>
          <a:xfrm>
            <a:off x="762575" y="1566725"/>
            <a:ext cx="2766600" cy="8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nl" sz="2000">
                <a:solidFill>
                  <a:srgbClr val="455B99"/>
                </a:solidFill>
              </a:rPr>
              <a:t>Bekijk de video en maak opdracht 2.</a:t>
            </a:r>
            <a:endParaRPr i="1" sz="2000">
              <a:solidFill>
                <a:srgbClr val="455B99"/>
              </a:solidFill>
            </a:endParaRPr>
          </a:p>
        </p:txBody>
      </p:sp>
      <p:pic>
        <p:nvPicPr>
          <p:cNvPr descr="Om een Rembrandt te maken, hoef je tegenwoordig niet meer te kunnen schilderen. Een paar aanslagen op een toetsenbord zijn voldoende. Je geeft een AI-programma een opdracht van wat je wilt zien en binnen een paar seconden is het kunstwerk klaar. In het Mauritshuis wordt op dit moment een AI-kunstwerk tentoongesteld. Niet iedereen is daar blij mee.&#10;&#10;Meer video’s zien? Abonneer je op ons kanaal en download onze app: https://r.tl/30kNzUi &#10;&#10;#AI #kunst #mauritshuis &#10; &#10;Volg het laatste nieuws op onze site: https://www.rtlnieuws.nl &#10; &#10;Volg RTL Nieuws ook op: &#10;Facebook: https://www.facebook.com/rtlnieuws &#10;Instagram: https://www.instagram.com/rtlnieuws/&#10;Twitter: https://twitter.com/RTLnieuws &#10;LinkedIn: https://www.linkedin.com/company/rtl-nieuws" id="85" name="Google Shape;85;p18" title="AI-kunst leidt tot discussie">
            <a:hlinkClick r:id="rId4"/>
          </p:cNvPr>
          <p:cNvPicPr preferRelativeResize="0"/>
          <p:nvPr/>
        </p:nvPicPr>
        <p:blipFill>
          <a:blip r:embed="rId5">
            <a:alphaModFix/>
          </a:blip>
          <a:stretch>
            <a:fillRect/>
          </a:stretch>
        </p:blipFill>
        <p:spPr>
          <a:xfrm>
            <a:off x="4132163" y="769625"/>
            <a:ext cx="4287986" cy="2412000"/>
          </a:xfrm>
          <a:prstGeom prst="rect">
            <a:avLst/>
          </a:prstGeom>
          <a:noFill/>
          <a:ln>
            <a:noFill/>
          </a:ln>
        </p:spPr>
      </p:pic>
      <p:sp>
        <p:nvSpPr>
          <p:cNvPr id="86" name="Google Shape;86;p18"/>
          <p:cNvSpPr txBox="1"/>
          <p:nvPr/>
        </p:nvSpPr>
        <p:spPr>
          <a:xfrm>
            <a:off x="762575" y="2384525"/>
            <a:ext cx="3141000" cy="24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2000">
                <a:solidFill>
                  <a:srgbClr val="455B99"/>
                </a:solidFill>
              </a:rPr>
              <a:t>Stelen AI-bedrijven het werk van kunstenaars? </a:t>
            </a:r>
            <a:endParaRPr sz="2000">
              <a:solidFill>
                <a:srgbClr val="455B99"/>
              </a:solidFill>
            </a:endParaRPr>
          </a:p>
          <a:p>
            <a:pPr indent="0" lvl="0" marL="0" rtl="0" algn="l">
              <a:spcBef>
                <a:spcPts val="0"/>
              </a:spcBef>
              <a:spcAft>
                <a:spcPts val="0"/>
              </a:spcAft>
              <a:buNone/>
            </a:pPr>
            <a:r>
              <a:rPr lang="nl" sz="2000">
                <a:solidFill>
                  <a:srgbClr val="455B99"/>
                </a:solidFill>
              </a:rPr>
              <a:t>Waarom vind je dat wel of niet? Bespreek samen jullie antwoorden.</a:t>
            </a:r>
            <a:endParaRPr sz="2000">
              <a:solidFill>
                <a:srgbClr val="455B9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nvSpPr>
        <p:spPr>
          <a:xfrm>
            <a:off x="762575" y="930225"/>
            <a:ext cx="3892200" cy="6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Privacy</a:t>
            </a:r>
            <a:endParaRPr b="1" sz="3000">
              <a:solidFill>
                <a:srgbClr val="455B99"/>
              </a:solidFill>
            </a:endParaRPr>
          </a:p>
        </p:txBody>
      </p:sp>
      <p:sp>
        <p:nvSpPr>
          <p:cNvPr id="92" name="Google Shape;92;p19"/>
          <p:cNvSpPr txBox="1"/>
          <p:nvPr/>
        </p:nvSpPr>
        <p:spPr>
          <a:xfrm>
            <a:off x="762575" y="1566725"/>
            <a:ext cx="2766600" cy="8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nl" sz="2000">
                <a:solidFill>
                  <a:srgbClr val="455B99"/>
                </a:solidFill>
              </a:rPr>
              <a:t>Bekijk de video en maak opdracht 3.</a:t>
            </a:r>
            <a:endParaRPr i="1" sz="2000">
              <a:solidFill>
                <a:srgbClr val="455B99"/>
              </a:solidFill>
            </a:endParaRPr>
          </a:p>
        </p:txBody>
      </p:sp>
      <p:sp>
        <p:nvSpPr>
          <p:cNvPr id="93" name="Google Shape;93;p19"/>
          <p:cNvSpPr txBox="1"/>
          <p:nvPr/>
        </p:nvSpPr>
        <p:spPr>
          <a:xfrm>
            <a:off x="762575" y="2384525"/>
            <a:ext cx="3141000" cy="24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2000">
                <a:solidFill>
                  <a:srgbClr val="455B99"/>
                </a:solidFill>
              </a:rPr>
              <a:t>Wat vinden jullie van reclame op basis van je internetgedrag? Leg uit waarom je dat vindt.</a:t>
            </a:r>
            <a:endParaRPr sz="2000">
              <a:solidFill>
                <a:srgbClr val="455B99"/>
              </a:solidFill>
            </a:endParaRPr>
          </a:p>
          <a:p>
            <a:pPr indent="0" lvl="0" marL="0" rtl="0" algn="l">
              <a:spcBef>
                <a:spcPts val="0"/>
              </a:spcBef>
              <a:spcAft>
                <a:spcPts val="0"/>
              </a:spcAft>
              <a:buNone/>
            </a:pPr>
            <a:r>
              <a:rPr lang="nl" sz="2000">
                <a:solidFill>
                  <a:srgbClr val="455B99"/>
                </a:solidFill>
              </a:rPr>
              <a:t>Bespreek samen jullie antwoorden.</a:t>
            </a:r>
            <a:endParaRPr sz="2000">
              <a:solidFill>
                <a:srgbClr val="455B99"/>
              </a:solidFill>
            </a:endParaRPr>
          </a:p>
        </p:txBody>
      </p:sp>
      <p:pic>
        <p:nvPicPr>
          <p:cNvPr descr="Ik ben op tournee met mijn nieuwe show over Artificiële Intelligentie! Kom zeker kijken voor enkele “Wow!”-momenten over wat deze technologie nu al kan, “Aha!”-momenten over hoe het precies werkt, en maatschappelijke vragen over wat we er wel en niet mee willen doen.&#10;&#10;🎟️ Tickets zijn verkrijgbaar via https://www.lievenscheire.be/&#10;&#10;Graag op de hoogte blijven? &#10;Subscribe via http://eepurl.com/gIJVvb en ontvang alle nieuws als eerste.&#10;&#10;Volg me op social media:&#10;Facebook — https://www.facebook.com/lievenscheireofficial&#10;Instagram — https://www.instagram.com/lievenscheire/&#10;Twitter — https://twitter.com/lievenscheire" id="94" name="Google Shape;94;p19" title="Lieven Scheire — Smartspeakers (uit: Artificiële Intelligentie)">
            <a:hlinkClick r:id="rId4"/>
          </p:cNvPr>
          <p:cNvPicPr preferRelativeResize="0"/>
          <p:nvPr/>
        </p:nvPicPr>
        <p:blipFill>
          <a:blip r:embed="rId5">
            <a:alphaModFix/>
          </a:blip>
          <a:stretch>
            <a:fillRect/>
          </a:stretch>
        </p:blipFill>
        <p:spPr>
          <a:xfrm>
            <a:off x="4132175" y="769625"/>
            <a:ext cx="4287975" cy="24119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0"/>
          <p:cNvSpPr txBox="1"/>
          <p:nvPr/>
        </p:nvSpPr>
        <p:spPr>
          <a:xfrm>
            <a:off x="762575" y="930225"/>
            <a:ext cx="3892200" cy="6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Opdracht 4</a:t>
            </a:r>
            <a:endParaRPr b="1" sz="3000">
              <a:solidFill>
                <a:srgbClr val="455B99"/>
              </a:solidFill>
            </a:endParaRPr>
          </a:p>
        </p:txBody>
      </p:sp>
      <p:sp>
        <p:nvSpPr>
          <p:cNvPr id="100" name="Google Shape;100;p20"/>
          <p:cNvSpPr txBox="1"/>
          <p:nvPr/>
        </p:nvSpPr>
        <p:spPr>
          <a:xfrm>
            <a:off x="762575" y="1566725"/>
            <a:ext cx="4329600" cy="26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Ga naar </a:t>
            </a:r>
            <a:r>
              <a:rPr lang="nl" sz="2000" u="sng">
                <a:solidFill>
                  <a:schemeClr val="hlink"/>
                </a:solidFill>
                <a:hlinkClick r:id="rId4"/>
              </a:rPr>
              <a:t>www.whichfaceisreal.com</a:t>
            </a:r>
            <a:r>
              <a:rPr lang="nl" sz="2000">
                <a:solidFill>
                  <a:srgbClr val="455B99"/>
                </a:solidFill>
              </a:rPr>
              <a:t> en speel het spel.</a:t>
            </a:r>
            <a:endParaRPr sz="2000">
              <a:solidFill>
                <a:srgbClr val="455B99"/>
              </a:solidFill>
            </a:endParaRPr>
          </a:p>
          <a:p>
            <a:pPr indent="0" lvl="0" marL="0" rtl="0" algn="l">
              <a:spcBef>
                <a:spcPts val="0"/>
              </a:spcBef>
              <a:spcAft>
                <a:spcPts val="0"/>
              </a:spcAft>
              <a:buNone/>
            </a:pPr>
            <a:r>
              <a:t/>
            </a:r>
            <a:endParaRPr sz="2000">
              <a:solidFill>
                <a:srgbClr val="455B99"/>
              </a:solidFill>
            </a:endParaRPr>
          </a:p>
          <a:p>
            <a:pPr indent="0" lvl="0" marL="0" rtl="0" algn="l">
              <a:spcBef>
                <a:spcPts val="0"/>
              </a:spcBef>
              <a:spcAft>
                <a:spcPts val="0"/>
              </a:spcAft>
              <a:buNone/>
            </a:pPr>
            <a:r>
              <a:rPr lang="nl" sz="2000">
                <a:solidFill>
                  <a:srgbClr val="455B99"/>
                </a:solidFill>
              </a:rPr>
              <a:t>Klik op het gezicht dat echt is en dus niet is gemaakt door AI. Klik daarna op ‘play again’ om het nog een keer te proberen.</a:t>
            </a:r>
            <a:endParaRPr sz="2000">
              <a:solidFill>
                <a:srgbClr val="455B99"/>
              </a:solidFill>
            </a:endParaRPr>
          </a:p>
        </p:txBody>
      </p:sp>
      <p:pic>
        <p:nvPicPr>
          <p:cNvPr id="101" name="Google Shape;101;p20" title="DD-PO-BB-risico's-en-kansen-van-ai-7.png"/>
          <p:cNvPicPr preferRelativeResize="0"/>
          <p:nvPr/>
        </p:nvPicPr>
        <p:blipFill>
          <a:blip r:embed="rId5">
            <a:alphaModFix/>
          </a:blip>
          <a:stretch>
            <a:fillRect/>
          </a:stretch>
        </p:blipFill>
        <p:spPr>
          <a:xfrm>
            <a:off x="6588975" y="555038"/>
            <a:ext cx="1944222" cy="1954695"/>
          </a:xfrm>
          <a:prstGeom prst="rect">
            <a:avLst/>
          </a:prstGeom>
          <a:noFill/>
          <a:ln>
            <a:noFill/>
          </a:ln>
        </p:spPr>
      </p:pic>
      <p:pic>
        <p:nvPicPr>
          <p:cNvPr id="102" name="Google Shape;102;p20" title="DD-PO-BB-risico's-en-kansen-van-ai-8.png"/>
          <p:cNvPicPr preferRelativeResize="0"/>
          <p:nvPr/>
        </p:nvPicPr>
        <p:blipFill>
          <a:blip r:embed="rId6">
            <a:alphaModFix/>
          </a:blip>
          <a:stretch>
            <a:fillRect/>
          </a:stretch>
        </p:blipFill>
        <p:spPr>
          <a:xfrm>
            <a:off x="6588978" y="2633768"/>
            <a:ext cx="1944222" cy="19546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1"/>
          <p:cNvSpPr txBox="1"/>
          <p:nvPr/>
        </p:nvSpPr>
        <p:spPr>
          <a:xfrm>
            <a:off x="762575" y="930225"/>
            <a:ext cx="3892200" cy="6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Opdracht 5</a:t>
            </a:r>
            <a:endParaRPr b="1" sz="3000">
              <a:solidFill>
                <a:srgbClr val="455B99"/>
              </a:solidFill>
            </a:endParaRPr>
          </a:p>
        </p:txBody>
      </p:sp>
      <p:sp>
        <p:nvSpPr>
          <p:cNvPr id="108" name="Google Shape;108;p21"/>
          <p:cNvSpPr txBox="1"/>
          <p:nvPr/>
        </p:nvSpPr>
        <p:spPr>
          <a:xfrm>
            <a:off x="762575" y="1566725"/>
            <a:ext cx="3368400" cy="15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Ga nu in groepjes van 4 een mooie en informatieve poster maken over de kansen en risico’s van AI. </a:t>
            </a:r>
            <a:endParaRPr sz="2000">
              <a:solidFill>
                <a:srgbClr val="455B99"/>
              </a:solidFill>
            </a:endParaRPr>
          </a:p>
        </p:txBody>
      </p:sp>
      <p:pic>
        <p:nvPicPr>
          <p:cNvPr id="109" name="Google Shape;109;p21" title="DD-PO-BB-risico's-en-kansen-van-ai-1.jpg"/>
          <p:cNvPicPr preferRelativeResize="0"/>
          <p:nvPr/>
        </p:nvPicPr>
        <p:blipFill>
          <a:blip r:embed="rId4">
            <a:alphaModFix/>
          </a:blip>
          <a:stretch>
            <a:fillRect/>
          </a:stretch>
        </p:blipFill>
        <p:spPr>
          <a:xfrm>
            <a:off x="4299700" y="354650"/>
            <a:ext cx="4457101" cy="4457101"/>
          </a:xfrm>
          <a:prstGeom prst="rect">
            <a:avLst/>
          </a:prstGeom>
          <a:noFill/>
          <a:ln>
            <a:noFill/>
          </a:ln>
        </p:spPr>
      </p:pic>
      <p:sp>
        <p:nvSpPr>
          <p:cNvPr id="110" name="Google Shape;110;p21"/>
          <p:cNvSpPr/>
          <p:nvPr/>
        </p:nvSpPr>
        <p:spPr>
          <a:xfrm>
            <a:off x="3604350" y="3416800"/>
            <a:ext cx="1529700" cy="1529700"/>
          </a:xfrm>
          <a:prstGeom prst="ellipse">
            <a:avLst/>
          </a:prstGeom>
          <a:solidFill>
            <a:srgbClr val="F8C8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1000"/>
              <a:t>TIP #2</a:t>
            </a:r>
            <a:endParaRPr b="1" sz="1000"/>
          </a:p>
          <a:p>
            <a:pPr indent="0" lvl="0" marL="0" rtl="0" algn="ctr">
              <a:spcBef>
                <a:spcPts val="0"/>
              </a:spcBef>
              <a:spcAft>
                <a:spcPts val="0"/>
              </a:spcAft>
              <a:buNone/>
            </a:pPr>
            <a:r>
              <a:rPr lang="nl" sz="1000"/>
              <a:t>Gebruik kleur en maak tekeningen en zorg ervoor dat je tekst goed leesbaar is.</a:t>
            </a:r>
            <a:endParaRPr sz="1000"/>
          </a:p>
        </p:txBody>
      </p:sp>
      <p:sp>
        <p:nvSpPr>
          <p:cNvPr id="111" name="Google Shape;111;p21"/>
          <p:cNvSpPr/>
          <p:nvPr/>
        </p:nvSpPr>
        <p:spPr>
          <a:xfrm>
            <a:off x="2012050" y="3191775"/>
            <a:ext cx="1851000" cy="1850700"/>
          </a:xfrm>
          <a:prstGeom prst="ellipse">
            <a:avLst/>
          </a:prstGeom>
          <a:solidFill>
            <a:srgbClr val="F8C82E"/>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nl" sz="1000"/>
              <a:t>TIP #1</a:t>
            </a:r>
            <a:endParaRPr b="1" sz="1000"/>
          </a:p>
          <a:p>
            <a:pPr indent="0" lvl="0" marL="0" rtl="0" algn="ctr">
              <a:spcBef>
                <a:spcPts val="0"/>
              </a:spcBef>
              <a:spcAft>
                <a:spcPts val="0"/>
              </a:spcAft>
              <a:buNone/>
            </a:pPr>
            <a:r>
              <a:rPr lang="nl" sz="1000"/>
              <a:t>Gebruik een chatbot of zoekmachine om informatie te verkrijgen over de kansen en risico’s van AI Copilot Perplexity</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5A4478-9909-4EC4-98CA-616476AEDC49}"/>
</file>

<file path=customXml/itemProps2.xml><?xml version="1.0" encoding="utf-8"?>
<ds:datastoreItem xmlns:ds="http://schemas.openxmlformats.org/officeDocument/2006/customXml" ds:itemID="{422AD4F8-38FE-40CB-A662-FEFD064FF659}"/>
</file>

<file path=customXml/itemProps3.xml><?xml version="1.0" encoding="utf-8"?>
<ds:datastoreItem xmlns:ds="http://schemas.openxmlformats.org/officeDocument/2006/customXml" ds:itemID="{21EDCC69-888B-4592-B115-F4FD3F40027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