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3.xml"/><Relationship Id="rId2" Type="http://schemas.openxmlformats.org/officeDocument/2006/relationships/viewProps" Target="viewProps.xml"/><Relationship Id="rId16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0597b9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0597b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0597b9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0597b9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42b0597b9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42b0597b9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530003258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f530003258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530003258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530003258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530003258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530003258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f530003258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f530003258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530003258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f530003258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42b0597b9a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42b0597b9a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hyperlink" Target="http://www.youtube.com/watch?v=6PhyoSlAbwc" TargetMode="External"/><Relationship Id="rId5" Type="http://schemas.openxmlformats.org/officeDocument/2006/relationships/image" Target="../media/image3.jpg"/><Relationship Id="rId6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jpg"/><Relationship Id="rId4" Type="http://schemas.openxmlformats.org/officeDocument/2006/relationships/image" Target="../media/image9.png"/><Relationship Id="rId5" Type="http://schemas.openxmlformats.org/officeDocument/2006/relationships/hyperlink" Target="https://schooltv.nl/video-item/plastic-recyclen-hoe-doe-je-dat-van-oude-fles-naar-nieuwe-fles" TargetMode="External"/><Relationship Id="rId6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2.jpg"/><Relationship Id="rId11" Type="http://schemas.openxmlformats.org/officeDocument/2006/relationships/image" Target="../media/image1.png"/><Relationship Id="rId10" Type="http://schemas.openxmlformats.org/officeDocument/2006/relationships/image" Target="../media/image4.png"/><Relationship Id="rId9" Type="http://schemas.openxmlformats.org/officeDocument/2006/relationships/hyperlink" Target="https://youtu.be/KVvR62X9gvo" TargetMode="External"/><Relationship Id="rId5" Type="http://schemas.openxmlformats.org/officeDocument/2006/relationships/hyperlink" Target="https://repaircafe.org/bezoeken/" TargetMode="External"/><Relationship Id="rId6" Type="http://schemas.openxmlformats.org/officeDocument/2006/relationships/hyperlink" Target="https://youtu.be/KVvR62X9gvo" TargetMode="External"/><Relationship Id="rId7" Type="http://schemas.openxmlformats.org/officeDocument/2006/relationships/hyperlink" Target="https://repaircafe.org/bezoeken/" TargetMode="External"/><Relationship Id="rId8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930225"/>
            <a:ext cx="5042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3000">
                <a:solidFill>
                  <a:srgbClr val="455B99"/>
                </a:solidFill>
              </a:rPr>
              <a:t>Recycling 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(spreek uit: rie-saj-kling)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descr="Het zouden de meest duurzame Spelen ooit zijn. De medailles, de podia, de bedden waarop de sporters slapen: ze zijn allemaal gemaakt van gerecyclede spullen. Duurzaamheid is in Japan sowieso erg belangrijk. Niet alleen bij de Spelen, maar ook bij de Japanners thuis. #olympischespelen #jeugdjournaal #duurzaam #recyclen #milieu&#10;&#10;Vragen, tips of ideeën? Stuur ons een e-mail op jeugdjournaal@nos.nl&#10;&#10;Abonneer op ons kanaal: https://www.youtube.com/Jeugdjournaal&#10;&#10;Meer NOS Jeugdjournaal? Je kunt ons ook vinden op:&#10;Instagram: http://instagram.com/nosjeugdjournaal/&#10;Site: http://www.jeugdjournaal.nl/&#10;App: http://www.jeugdjournaal.nl/app" id="59" name="Google Shape;59;p14" title="Olympische medailles zijn gemaakt van oude spullen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575" y="2177150"/>
            <a:ext cx="4002800" cy="225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 title="DD-PO-MB-recycling-2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71600" y="930225"/>
            <a:ext cx="3498500" cy="349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 title="DD-PO-MB-recycling-3.jpg"/>
          <p:cNvPicPr preferRelativeResize="0"/>
          <p:nvPr/>
        </p:nvPicPr>
        <p:blipFill rotWithShape="1">
          <a:blip r:embed="rId3">
            <a:alphaModFix/>
          </a:blip>
          <a:srcRect b="9768" l="0" r="0" t="9768"/>
          <a:stretch/>
        </p:blipFill>
        <p:spPr>
          <a:xfrm>
            <a:off x="243575" y="223575"/>
            <a:ext cx="8587800" cy="460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650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/>
          <p:nvPr/>
        </p:nvSpPr>
        <p:spPr>
          <a:xfrm>
            <a:off x="2748400" y="742450"/>
            <a:ext cx="3634200" cy="62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5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Van oud naar nieuw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69" name="Google Shape;69;p15"/>
          <p:cNvSpPr/>
          <p:nvPr/>
        </p:nvSpPr>
        <p:spPr>
          <a:xfrm>
            <a:off x="3191275" y="1471900"/>
            <a:ext cx="2670300" cy="5241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5"/>
          <p:cNvSpPr txBox="1"/>
          <p:nvPr/>
        </p:nvSpPr>
        <p:spPr>
          <a:xfrm>
            <a:off x="3752250" y="1479250"/>
            <a:ext cx="21636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 u="sng">
                <a:solidFill>
                  <a:schemeClr val="hlink"/>
                </a:solidFill>
                <a:hlinkClick r:id="rId5"/>
              </a:rPr>
              <a:t>Bekijk dit filmpje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71" name="Google Shape;71;p15" title="play-button-zwart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28151" y="1479253"/>
            <a:ext cx="524100" cy="52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6" title="DD-PO-MB-recycling-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1725" y="1473925"/>
            <a:ext cx="4596300" cy="329095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Weggooien?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3544950" y="1429025"/>
            <a:ext cx="25287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 u="sng">
                <a:solidFill>
                  <a:schemeClr val="hlink"/>
                </a:solidFill>
                <a:hlinkClick r:id="rId5"/>
              </a:rPr>
              <a:t>Bekijk deze website</a:t>
            </a:r>
            <a:endParaRPr sz="2000">
              <a:solidFill>
                <a:srgbClr val="455B99"/>
              </a:solidFill>
            </a:endParaRPr>
          </a:p>
        </p:txBody>
      </p:sp>
      <p:sp>
        <p:nvSpPr>
          <p:cNvPr id="79" name="Google Shape;79;p16"/>
          <p:cNvSpPr txBox="1"/>
          <p:nvPr/>
        </p:nvSpPr>
        <p:spPr>
          <a:xfrm>
            <a:off x="3544950" y="1987475"/>
            <a:ext cx="25287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 u="sng">
                <a:solidFill>
                  <a:schemeClr val="hlink"/>
                </a:solidFill>
                <a:hlinkClick r:id="rId6"/>
              </a:rPr>
              <a:t>Bekijk dit filmpje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80" name="Google Shape;80;p16" title="icoon-bekijken.png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070350" y="1429025"/>
            <a:ext cx="474600" cy="47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 title="play-button-zwart.png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070350" y="1987475"/>
            <a:ext cx="474601" cy="474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 title="DD-PO-MB-recycling-5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788550" y="2792125"/>
            <a:ext cx="1744150" cy="174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 title="DD-PO-MB-recycling-6.jpg"/>
          <p:cNvPicPr preferRelativeResize="0"/>
          <p:nvPr/>
        </p:nvPicPr>
        <p:blipFill rotWithShape="1">
          <a:blip r:embed="rId3">
            <a:alphaModFix/>
          </a:blip>
          <a:srcRect b="1428" l="0" r="0" t="18815"/>
          <a:stretch/>
        </p:blipFill>
        <p:spPr>
          <a:xfrm>
            <a:off x="376575" y="329000"/>
            <a:ext cx="8390850" cy="4463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10975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/>
          <p:nvPr/>
        </p:nvSpPr>
        <p:spPr>
          <a:xfrm>
            <a:off x="745750" y="910250"/>
            <a:ext cx="3246300" cy="1184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7"/>
          <p:cNvSpPr txBox="1"/>
          <p:nvPr/>
        </p:nvSpPr>
        <p:spPr>
          <a:xfrm>
            <a:off x="762575" y="930225"/>
            <a:ext cx="5042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Voorkomen beter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dan genezen?!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kunnen we zelf doen?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6" name="Google Shape;96;p18" title="DD-PO-MB-recycling-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47525" y="1249975"/>
            <a:ext cx="6648948" cy="347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/>
        </p:nvSpPr>
        <p:spPr>
          <a:xfrm>
            <a:off x="762575" y="930225"/>
            <a:ext cx="50424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Enquête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102" name="Google Shape;102;p19"/>
          <p:cNvSpPr txBox="1"/>
          <p:nvPr/>
        </p:nvSpPr>
        <p:spPr>
          <a:xfrm>
            <a:off x="762575" y="1674975"/>
            <a:ext cx="5042400" cy="25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Soorten vragen:</a:t>
            </a:r>
            <a:endParaRPr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AutoNum type="arabicPeriod"/>
            </a:pPr>
            <a:r>
              <a:rPr lang="nl" sz="2000">
                <a:solidFill>
                  <a:srgbClr val="455B99"/>
                </a:solidFill>
              </a:rPr>
              <a:t>Gerichte vraag</a:t>
            </a:r>
            <a:endParaRPr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AutoNum type="arabicPeriod"/>
            </a:pPr>
            <a:r>
              <a:rPr lang="nl" sz="2000">
                <a:solidFill>
                  <a:srgbClr val="455B99"/>
                </a:solidFill>
              </a:rPr>
              <a:t>Open vraag</a:t>
            </a:r>
            <a:endParaRPr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AutoNum type="arabicPeriod"/>
            </a:pPr>
            <a:r>
              <a:rPr lang="nl" sz="2000">
                <a:solidFill>
                  <a:srgbClr val="455B99"/>
                </a:solidFill>
              </a:rPr>
              <a:t>Gesloten vraag</a:t>
            </a:r>
            <a:endParaRPr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AutoNum type="arabicPeriod"/>
            </a:pPr>
            <a:r>
              <a:rPr lang="nl" sz="2000">
                <a:solidFill>
                  <a:srgbClr val="455B99"/>
                </a:solidFill>
              </a:rPr>
              <a:t>Keuzevraag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103" name="Google Shape;103;p19" title="DD-PO-MB-recycling-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13300" y="1287637"/>
            <a:ext cx="5361650" cy="2568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/>
        </p:nvSpPr>
        <p:spPr>
          <a:xfrm>
            <a:off x="762575" y="930225"/>
            <a:ext cx="50424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e</a:t>
            </a:r>
            <a:r>
              <a:rPr lang="nl" sz="3000">
                <a:solidFill>
                  <a:srgbClr val="455B99"/>
                </a:solidFill>
              </a:rPr>
              <a:t>nquête maken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9" name="Google Shape;109;p20" title="DD-PO-MB-recycling-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1150" y="414163"/>
            <a:ext cx="4315174" cy="4315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Welk woord hoort bij welke omschrijving?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115" name="Google Shape;115;p21"/>
          <p:cNvSpPr/>
          <p:nvPr/>
        </p:nvSpPr>
        <p:spPr>
          <a:xfrm>
            <a:off x="771275" y="1348200"/>
            <a:ext cx="8526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recycling</a:t>
            </a:r>
            <a:endParaRPr sz="1174">
              <a:solidFill>
                <a:srgbClr val="455B99"/>
              </a:solidFill>
            </a:endParaRPr>
          </a:p>
        </p:txBody>
      </p:sp>
      <p:sp>
        <p:nvSpPr>
          <p:cNvPr id="116" name="Google Shape;116;p21"/>
          <p:cNvSpPr/>
          <p:nvPr/>
        </p:nvSpPr>
        <p:spPr>
          <a:xfrm>
            <a:off x="771275" y="1718516"/>
            <a:ext cx="8526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duurzaam</a:t>
            </a:r>
            <a:endParaRPr sz="1174">
              <a:solidFill>
                <a:srgbClr val="455B99"/>
              </a:solidFill>
            </a:endParaRPr>
          </a:p>
        </p:txBody>
      </p:sp>
      <p:sp>
        <p:nvSpPr>
          <p:cNvPr id="117" name="Google Shape;117;p21"/>
          <p:cNvSpPr/>
          <p:nvPr/>
        </p:nvSpPr>
        <p:spPr>
          <a:xfrm>
            <a:off x="771275" y="2088831"/>
            <a:ext cx="11637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hergebruiken</a:t>
            </a:r>
            <a:endParaRPr sz="1174">
              <a:solidFill>
                <a:srgbClr val="455B99"/>
              </a:solidFill>
            </a:endParaRPr>
          </a:p>
        </p:txBody>
      </p:sp>
      <p:sp>
        <p:nvSpPr>
          <p:cNvPr id="118" name="Google Shape;118;p21"/>
          <p:cNvSpPr/>
          <p:nvPr/>
        </p:nvSpPr>
        <p:spPr>
          <a:xfrm>
            <a:off x="771275" y="2459147"/>
            <a:ext cx="9105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repair café</a:t>
            </a:r>
            <a:endParaRPr sz="1174">
              <a:solidFill>
                <a:srgbClr val="455B99"/>
              </a:solidFill>
            </a:endParaRPr>
          </a:p>
        </p:txBody>
      </p:sp>
      <p:sp>
        <p:nvSpPr>
          <p:cNvPr id="119" name="Google Shape;119;p21"/>
          <p:cNvSpPr/>
          <p:nvPr/>
        </p:nvSpPr>
        <p:spPr>
          <a:xfrm>
            <a:off x="771275" y="2829462"/>
            <a:ext cx="7368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enquête</a:t>
            </a:r>
            <a:endParaRPr sz="1174">
              <a:solidFill>
                <a:srgbClr val="455B99"/>
              </a:solidFill>
            </a:endParaRPr>
          </a:p>
        </p:txBody>
      </p:sp>
      <p:sp>
        <p:nvSpPr>
          <p:cNvPr id="120" name="Google Shape;120;p21"/>
          <p:cNvSpPr/>
          <p:nvPr/>
        </p:nvSpPr>
        <p:spPr>
          <a:xfrm>
            <a:off x="771275" y="3199778"/>
            <a:ext cx="11637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gerichte vraag </a:t>
            </a:r>
            <a:endParaRPr sz="1174">
              <a:solidFill>
                <a:srgbClr val="455B99"/>
              </a:solidFill>
            </a:endParaRPr>
          </a:p>
        </p:txBody>
      </p:sp>
      <p:sp>
        <p:nvSpPr>
          <p:cNvPr id="121" name="Google Shape;121;p21"/>
          <p:cNvSpPr/>
          <p:nvPr/>
        </p:nvSpPr>
        <p:spPr>
          <a:xfrm>
            <a:off x="771275" y="3570093"/>
            <a:ext cx="11637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open</a:t>
            </a:r>
            <a:r>
              <a:rPr lang="nl" sz="1174">
                <a:solidFill>
                  <a:srgbClr val="455B99"/>
                </a:solidFill>
              </a:rPr>
              <a:t> vraag </a:t>
            </a:r>
            <a:endParaRPr sz="1174">
              <a:solidFill>
                <a:srgbClr val="455B99"/>
              </a:solidFill>
            </a:endParaRPr>
          </a:p>
        </p:txBody>
      </p:sp>
      <p:sp>
        <p:nvSpPr>
          <p:cNvPr id="122" name="Google Shape;122;p21"/>
          <p:cNvSpPr/>
          <p:nvPr/>
        </p:nvSpPr>
        <p:spPr>
          <a:xfrm>
            <a:off x="771275" y="3940409"/>
            <a:ext cx="11637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gesloten</a:t>
            </a:r>
            <a:r>
              <a:rPr lang="nl" sz="1174">
                <a:solidFill>
                  <a:srgbClr val="455B99"/>
                </a:solidFill>
              </a:rPr>
              <a:t> vraag </a:t>
            </a:r>
            <a:endParaRPr sz="1174">
              <a:solidFill>
                <a:srgbClr val="455B99"/>
              </a:solidFill>
            </a:endParaRPr>
          </a:p>
        </p:txBody>
      </p:sp>
      <p:sp>
        <p:nvSpPr>
          <p:cNvPr id="123" name="Google Shape;123;p21"/>
          <p:cNvSpPr/>
          <p:nvPr/>
        </p:nvSpPr>
        <p:spPr>
          <a:xfrm>
            <a:off x="771275" y="4310724"/>
            <a:ext cx="11637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keuze</a:t>
            </a:r>
            <a:r>
              <a:rPr lang="nl" sz="1174">
                <a:solidFill>
                  <a:srgbClr val="455B99"/>
                </a:solidFill>
              </a:rPr>
              <a:t>vraag </a:t>
            </a:r>
            <a:endParaRPr sz="1174">
              <a:solidFill>
                <a:srgbClr val="455B99"/>
              </a:solidFill>
            </a:endParaRPr>
          </a:p>
        </p:txBody>
      </p:sp>
      <p:sp>
        <p:nvSpPr>
          <p:cNvPr id="124" name="Google Shape;124;p21"/>
          <p:cNvSpPr/>
          <p:nvPr/>
        </p:nvSpPr>
        <p:spPr>
          <a:xfrm>
            <a:off x="2675400" y="1348200"/>
            <a:ext cx="55482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37AA3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Regent het?</a:t>
            </a:r>
            <a:endParaRPr sz="1174">
              <a:solidFill>
                <a:srgbClr val="455B99"/>
              </a:solidFill>
            </a:endParaRPr>
          </a:p>
        </p:txBody>
      </p:sp>
      <p:sp>
        <p:nvSpPr>
          <p:cNvPr id="125" name="Google Shape;125;p21"/>
          <p:cNvSpPr/>
          <p:nvPr/>
        </p:nvSpPr>
        <p:spPr>
          <a:xfrm>
            <a:off x="2675400" y="1718525"/>
            <a:ext cx="55482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37AA3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Gebruik maken van afvalstoffen om nieuwe dingen te maken.</a:t>
            </a:r>
            <a:endParaRPr sz="1174">
              <a:solidFill>
                <a:srgbClr val="455B99"/>
              </a:solidFill>
            </a:endParaRPr>
          </a:p>
        </p:txBody>
      </p:sp>
      <p:sp>
        <p:nvSpPr>
          <p:cNvPr id="126" name="Google Shape;126;p21"/>
          <p:cNvSpPr/>
          <p:nvPr/>
        </p:nvSpPr>
        <p:spPr>
          <a:xfrm>
            <a:off x="2675400" y="2088850"/>
            <a:ext cx="55482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37AA3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Plek waar je samen met vrijwilligers spullen kunt repareren. </a:t>
            </a:r>
            <a:endParaRPr sz="1174">
              <a:solidFill>
                <a:srgbClr val="455B99"/>
              </a:solidFill>
            </a:endParaRPr>
          </a:p>
        </p:txBody>
      </p:sp>
      <p:sp>
        <p:nvSpPr>
          <p:cNvPr id="127" name="Google Shape;127;p21"/>
          <p:cNvSpPr/>
          <p:nvPr/>
        </p:nvSpPr>
        <p:spPr>
          <a:xfrm>
            <a:off x="2675400" y="2459175"/>
            <a:ext cx="55482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37AA3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Hoe heet jouw vader?</a:t>
            </a:r>
            <a:endParaRPr sz="1174">
              <a:solidFill>
                <a:srgbClr val="455B99"/>
              </a:solidFill>
            </a:endParaRPr>
          </a:p>
        </p:txBody>
      </p:sp>
      <p:sp>
        <p:nvSpPr>
          <p:cNvPr id="128" name="Google Shape;128;p21"/>
          <p:cNvSpPr/>
          <p:nvPr/>
        </p:nvSpPr>
        <p:spPr>
          <a:xfrm>
            <a:off x="2675400" y="2829500"/>
            <a:ext cx="55482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37AA3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Iets opnieuw gebruiken</a:t>
            </a:r>
            <a:endParaRPr sz="1174">
              <a:solidFill>
                <a:srgbClr val="455B99"/>
              </a:solidFill>
            </a:endParaRPr>
          </a:p>
        </p:txBody>
      </p:sp>
      <p:sp>
        <p:nvSpPr>
          <p:cNvPr id="129" name="Google Shape;129;p21"/>
          <p:cNvSpPr/>
          <p:nvPr/>
        </p:nvSpPr>
        <p:spPr>
          <a:xfrm>
            <a:off x="2675400" y="3199825"/>
            <a:ext cx="55482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37AA3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Iets dat lang meegaat, weinig afval maakt of weinig materiaal kost om te maken.</a:t>
            </a:r>
            <a:endParaRPr sz="1174">
              <a:solidFill>
                <a:srgbClr val="455B99"/>
              </a:solidFill>
            </a:endParaRPr>
          </a:p>
        </p:txBody>
      </p:sp>
      <p:sp>
        <p:nvSpPr>
          <p:cNvPr id="130" name="Google Shape;130;p21"/>
          <p:cNvSpPr/>
          <p:nvPr/>
        </p:nvSpPr>
        <p:spPr>
          <a:xfrm>
            <a:off x="2675400" y="3570150"/>
            <a:ext cx="55482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37AA3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Waar schrijf je liever mee, met een pen of met een potlood?</a:t>
            </a:r>
            <a:endParaRPr sz="1174">
              <a:solidFill>
                <a:srgbClr val="455B99"/>
              </a:solidFill>
            </a:endParaRPr>
          </a:p>
        </p:txBody>
      </p:sp>
      <p:sp>
        <p:nvSpPr>
          <p:cNvPr id="131" name="Google Shape;131;p21"/>
          <p:cNvSpPr/>
          <p:nvPr/>
        </p:nvSpPr>
        <p:spPr>
          <a:xfrm>
            <a:off x="2675400" y="3940475"/>
            <a:ext cx="55482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37AA3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Wat is je lievelingseten?</a:t>
            </a:r>
            <a:endParaRPr sz="1174">
              <a:solidFill>
                <a:srgbClr val="455B99"/>
              </a:solidFill>
            </a:endParaRPr>
          </a:p>
        </p:txBody>
      </p:sp>
      <p:sp>
        <p:nvSpPr>
          <p:cNvPr id="132" name="Google Shape;132;p21"/>
          <p:cNvSpPr/>
          <p:nvPr/>
        </p:nvSpPr>
        <p:spPr>
          <a:xfrm>
            <a:off x="2675400" y="4310800"/>
            <a:ext cx="5548200" cy="306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37AA3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6675" lIns="76675" spcFirstLastPara="1" rIns="76675" wrap="square" tIns="76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174">
                <a:solidFill>
                  <a:srgbClr val="455B99"/>
                </a:solidFill>
              </a:rPr>
              <a:t>Onderzoek door aan een heleboel mensen dezelfde vraag te stellen.</a:t>
            </a:r>
            <a:endParaRPr sz="1174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EED5A66-9E10-4941-BB81-0EA31E3AE5CD}"/>
</file>

<file path=customXml/itemProps2.xml><?xml version="1.0" encoding="utf-8"?>
<ds:datastoreItem xmlns:ds="http://schemas.openxmlformats.org/officeDocument/2006/customXml" ds:itemID="{C50283B4-8C55-4014-B6E6-CE707483B132}"/>
</file>

<file path=customXml/itemProps3.xml><?xml version="1.0" encoding="utf-8"?>
<ds:datastoreItem xmlns:ds="http://schemas.openxmlformats.org/officeDocument/2006/customXml" ds:itemID="{88468BB0-DCEC-4941-BA39-8074EA7B1DBB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