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8" Type="http://schemas.openxmlformats.org/officeDocument/2006/relationships/slide" Target="slides/slide3.xml"/><Relationship Id="rId3" Type="http://schemas.openxmlformats.org/officeDocument/2006/relationships/presProps" Target="presProps.xml"/><Relationship Id="rId21" Type="http://schemas.openxmlformats.org/officeDocument/2006/relationships/customXml" Target="../customXml/item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7" Type="http://schemas.openxmlformats.org/officeDocument/2006/relationships/slide" Target="slides/slide2.xml"/><Relationship Id="rId2" Type="http://schemas.openxmlformats.org/officeDocument/2006/relationships/viewProps" Target="viewProps.xml"/><Relationship Id="rId16" Type="http://schemas.openxmlformats.org/officeDocument/2006/relationships/slide" Target="slides/slide11.xml"/><Relationship Id="rId20" Type="http://schemas.openxmlformats.org/officeDocument/2006/relationships/customXml" Target="../customXml/item1.xml"/><Relationship Id="rId11" Type="http://schemas.openxmlformats.org/officeDocument/2006/relationships/slide" Target="slides/slide6.xml"/><Relationship Id="rId1" Type="http://schemas.openxmlformats.org/officeDocument/2006/relationships/theme" Target="theme/theme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4271038b16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4271038b16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4271038b16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4271038b16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4271038b16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4271038b16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4271038b16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4271038b16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4271038b16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4271038b16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2831055bb1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2831055bb1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4271038b1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4271038b1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4271038b16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4271038b16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2831055bb1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2831055bb1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4271038b16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4271038b16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4271038b16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4271038b16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4271038b16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4271038b16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4271038b16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4271038b16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jp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1.png"/><Relationship Id="rId6" Type="http://schemas.openxmlformats.org/officeDocument/2006/relationships/hyperlink" Target="http://classtools.net/breakingnews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.jpg"/><Relationship Id="rId6" Type="http://schemas.openxmlformats.org/officeDocument/2006/relationships/hyperlink" Target="https://www.volkskrant.nl/kijkverder/2016/nepnieuws/" TargetMode="External"/><Relationship Id="rId7" Type="http://schemas.openxmlformats.org/officeDocument/2006/relationships/image" Target="../media/image4.png"/><Relationship Id="rId8" Type="http://schemas.openxmlformats.org/officeDocument/2006/relationships/hyperlink" Target="https://www.volkskrant.nl/kijkverder/2016/nepnieuws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jp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hyperlink" Target="http://speld.nl/2019/10/01/boeren-laten-malieveld-keurig-omgeploegd-achter" TargetMode="External"/><Relationship Id="rId7" Type="http://schemas.openxmlformats.org/officeDocument/2006/relationships/hyperlink" Target="http://jeugdjournaal.nl/artikel/2278519-dit-zijn-de-1-aprilgrappen-van-2019.html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7.jpg"/><Relationship Id="rId6" Type="http://schemas.openxmlformats.org/officeDocument/2006/relationships/hyperlink" Target="http://twitter.com/mwijgergangs/status/1178721142548369408?s=20" TargetMode="External"/><Relationship Id="rId7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hyperlink" Target="http://www.youtube.com/watch?v=fgw04fTLVK4" TargetMode="External"/><Relationship Id="rId6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hyperlink" Target="http://www.nu.nl/nucheckt/5966066/nucheckt-onderzoek-dat-klimaatverandering-door-mens-ontkent-vol-fouten.html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2" title="DD-PO-BB-nepnieuws-9.jpg"/>
          <p:cNvPicPr preferRelativeResize="0"/>
          <p:nvPr/>
        </p:nvPicPr>
        <p:blipFill rotWithShape="1">
          <a:blip r:embed="rId3">
            <a:alphaModFix/>
          </a:blip>
          <a:srcRect b="8001" l="0" r="0" t="7238"/>
          <a:stretch/>
        </p:blipFill>
        <p:spPr>
          <a:xfrm>
            <a:off x="330988" y="175250"/>
            <a:ext cx="8482025" cy="479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2"/>
          <p:cNvSpPr txBox="1"/>
          <p:nvPr/>
        </p:nvSpPr>
        <p:spPr>
          <a:xfrm>
            <a:off x="762575" y="930225"/>
            <a:ext cx="2028000" cy="61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3000">
                <a:solidFill>
                  <a:srgbClr val="455B99"/>
                </a:solidFill>
              </a:rPr>
              <a:t>Clickbaits</a:t>
            </a:r>
            <a:endParaRPr sz="3000">
              <a:solidFill>
                <a:srgbClr val="455B99"/>
              </a:solidFill>
            </a:endParaRPr>
          </a:p>
        </p:txBody>
      </p:sp>
      <p:sp>
        <p:nvSpPr>
          <p:cNvPr id="131" name="Google Shape;131;p22"/>
          <p:cNvSpPr txBox="1"/>
          <p:nvPr/>
        </p:nvSpPr>
        <p:spPr>
          <a:xfrm>
            <a:off x="762575" y="1717738"/>
            <a:ext cx="3493200" cy="900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600">
                <a:solidFill>
                  <a:srgbClr val="455B99"/>
                </a:solidFill>
              </a:rPr>
              <a:t>“Wow, dit meisje van 15 verdient miljoenen met haar mobiel! Hoe ze dit doet zal je verbazen!”</a:t>
            </a:r>
            <a:endParaRPr sz="1600">
              <a:solidFill>
                <a:srgbClr val="455B99"/>
              </a:solidFill>
            </a:endParaRPr>
          </a:p>
        </p:txBody>
      </p:sp>
      <p:sp>
        <p:nvSpPr>
          <p:cNvPr id="132" name="Google Shape;132;p22"/>
          <p:cNvSpPr txBox="1"/>
          <p:nvPr/>
        </p:nvSpPr>
        <p:spPr>
          <a:xfrm>
            <a:off x="4834825" y="1113725"/>
            <a:ext cx="3493200" cy="988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600">
                <a:solidFill>
                  <a:srgbClr val="455B99"/>
                </a:solidFill>
              </a:rPr>
              <a:t>“Dit is bizar! Deze man is 20 kg afgevallen, zonder moeite! Zijn methode is verbluffend!”</a:t>
            </a:r>
            <a:endParaRPr sz="1600">
              <a:solidFill>
                <a:srgbClr val="455B99"/>
              </a:solidFill>
            </a:endParaRPr>
          </a:p>
        </p:txBody>
      </p:sp>
      <p:sp>
        <p:nvSpPr>
          <p:cNvPr id="133" name="Google Shape;133;p22"/>
          <p:cNvSpPr txBox="1"/>
          <p:nvPr/>
        </p:nvSpPr>
        <p:spPr>
          <a:xfrm>
            <a:off x="2120000" y="3619025"/>
            <a:ext cx="3493200" cy="900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600">
                <a:solidFill>
                  <a:srgbClr val="455B99"/>
                </a:solidFill>
              </a:rPr>
              <a:t>“Wat je hier ziet is onmogelijk! Deze vrouw vindt een koffer met geld. Wat er daarna gebeurt geloof je niet!”</a:t>
            </a:r>
            <a:endParaRPr sz="1600">
              <a:solidFill>
                <a:srgbClr val="455B99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3"/>
          <p:cNvSpPr txBox="1"/>
          <p:nvPr/>
        </p:nvSpPr>
        <p:spPr>
          <a:xfrm>
            <a:off x="762575" y="930225"/>
            <a:ext cx="3331800" cy="26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Hoe herken je nepnieuws?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141" name="Google Shape;141;p23" title="DD-PO-BB-nepnieuws-10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4512475" y="500762"/>
            <a:ext cx="4141975" cy="414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4"/>
          <p:cNvSpPr txBox="1"/>
          <p:nvPr/>
        </p:nvSpPr>
        <p:spPr>
          <a:xfrm>
            <a:off x="762575" y="930225"/>
            <a:ext cx="3331800" cy="26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En nu jullie!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149" name="Google Shape;149;p24" title="DD-PO-BB-nepnieuws-11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72473" y="449038"/>
            <a:ext cx="5397501" cy="424542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4"/>
          <p:cNvSpPr txBox="1"/>
          <p:nvPr/>
        </p:nvSpPr>
        <p:spPr>
          <a:xfrm>
            <a:off x="3445625" y="754000"/>
            <a:ext cx="1492500" cy="677100"/>
          </a:xfrm>
          <a:prstGeom prst="rect">
            <a:avLst/>
          </a:prstGeom>
          <a:solidFill>
            <a:srgbClr val="E9E9E5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800">
                <a:solidFill>
                  <a:srgbClr val="1FA4DA"/>
                </a:solidFill>
              </a:rPr>
              <a:t>Ga naar </a:t>
            </a:r>
            <a:r>
              <a:rPr lang="nl" sz="800" u="sng">
                <a:solidFill>
                  <a:srgbClr val="1FA4DA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classtools.net/breakingnews</a:t>
            </a:r>
            <a:r>
              <a:rPr lang="nl" sz="800">
                <a:solidFill>
                  <a:srgbClr val="1FA4DA"/>
                </a:solidFill>
              </a:rPr>
              <a:t> (klik eventuele reclame pop-ups weg!)</a:t>
            </a:r>
            <a:endParaRPr sz="800">
              <a:solidFill>
                <a:srgbClr val="1FA4DA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5"/>
          <p:cNvSpPr txBox="1"/>
          <p:nvPr/>
        </p:nvSpPr>
        <p:spPr>
          <a:xfrm>
            <a:off x="762575" y="930225"/>
            <a:ext cx="3331800" cy="26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En nu jullie!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158" name="Google Shape;158;p25" title="DD-PO-BB-nepnieuws-12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30849" y="587050"/>
            <a:ext cx="5583299" cy="396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6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De echte test: herken jij nepnieuws?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166" name="Google Shape;166;p26" title="DD-PO-BB-nepnieuws-13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5950" y="1489500"/>
            <a:ext cx="8132100" cy="305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Weet jij het?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61" name="Google Shape;61;p14" title="DD-PO-BB-nepnieuws-2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68975" y="1429025"/>
            <a:ext cx="6464750" cy="27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 title="icoon-bekijken.png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113638" y="628425"/>
            <a:ext cx="498925" cy="49892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7612563" y="701025"/>
            <a:ext cx="801300" cy="35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500" u="sng">
                <a:solidFill>
                  <a:schemeClr val="hlink"/>
                </a:solidFill>
                <a:hlinkClick r:id="rId8"/>
              </a:rPr>
              <a:t>Bekijk</a:t>
            </a:r>
            <a:endParaRPr sz="1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Werk genoeg!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71" name="Google Shape;71;p15" title="DD-PO-BB-nepnieuws-3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77225" y="1602825"/>
            <a:ext cx="4389554" cy="292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6" title="DD-PO-BB-nepnieuws-4.jpg"/>
          <p:cNvPicPr preferRelativeResize="0"/>
          <p:nvPr/>
        </p:nvPicPr>
        <p:blipFill rotWithShape="1">
          <a:blip r:embed="rId3">
            <a:alphaModFix/>
          </a:blip>
          <a:srcRect b="0" l="3043" r="7694" t="0"/>
          <a:stretch/>
        </p:blipFill>
        <p:spPr>
          <a:xfrm>
            <a:off x="342013" y="275000"/>
            <a:ext cx="8459975" cy="459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7"/>
          <p:cNvSpPr txBox="1"/>
          <p:nvPr/>
        </p:nvSpPr>
        <p:spPr>
          <a:xfrm>
            <a:off x="762575" y="930225"/>
            <a:ext cx="3809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3000">
                <a:solidFill>
                  <a:srgbClr val="455B99"/>
                </a:solidFill>
              </a:rPr>
              <a:t>Nepnieuws 1</a:t>
            </a:r>
            <a:endParaRPr b="1" sz="3000">
              <a:solidFill>
                <a:srgbClr val="455B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Voor de grap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86" name="Google Shape;86;p17" title="DD-PO-BB-nepnieuws-5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27375" y="717350"/>
            <a:ext cx="4761824" cy="326632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 txBox="1"/>
          <p:nvPr/>
        </p:nvSpPr>
        <p:spPr>
          <a:xfrm>
            <a:off x="3551238" y="3947000"/>
            <a:ext cx="4989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1200" u="sng">
                <a:solidFill>
                  <a:schemeClr val="hlink"/>
                </a:solidFill>
                <a:hlinkClick r:id="rId6"/>
              </a:rPr>
              <a:t>speld.nl/2019/10/01/boeren-laten-malieveld-keurig-omgeploegd-achter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88" name="Google Shape;88;p17"/>
          <p:cNvSpPr txBox="1"/>
          <p:nvPr/>
        </p:nvSpPr>
        <p:spPr>
          <a:xfrm>
            <a:off x="3551238" y="4228250"/>
            <a:ext cx="5114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1200" u="sng">
                <a:solidFill>
                  <a:schemeClr val="hlink"/>
                </a:solidFill>
                <a:hlinkClick r:id="rId7"/>
              </a:rPr>
              <a:t>jeugdjournaal.nl/artikel/2278519-dit-zijn-de-1-aprilgrappen-van-2019.html</a:t>
            </a:r>
            <a:endParaRPr sz="1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8"/>
          <p:cNvSpPr txBox="1"/>
          <p:nvPr/>
        </p:nvSpPr>
        <p:spPr>
          <a:xfrm>
            <a:off x="762575" y="930225"/>
            <a:ext cx="3809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3000">
                <a:solidFill>
                  <a:srgbClr val="455B99"/>
                </a:solidFill>
              </a:rPr>
              <a:t>Nepnieuws 2</a:t>
            </a:r>
            <a:endParaRPr b="1" sz="3000">
              <a:solidFill>
                <a:srgbClr val="455B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Dingen die niet kloppen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96" name="Google Shape;96;p18" title="DD-PO-BB-nepnieuws-6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1975" y="603500"/>
            <a:ext cx="3936500" cy="39365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8"/>
          <p:cNvSpPr txBox="1"/>
          <p:nvPr/>
        </p:nvSpPr>
        <p:spPr>
          <a:xfrm>
            <a:off x="762575" y="2706075"/>
            <a:ext cx="28695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 u="sng">
                <a:solidFill>
                  <a:schemeClr val="hlink"/>
                </a:solidFill>
                <a:hlinkClick r:id="rId6"/>
              </a:rPr>
              <a:t>twitter.com/mwijgergangs/status/1178721142548369408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98" name="Google Shape;98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05504" y="962600"/>
            <a:ext cx="1566225" cy="3218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et is zover! Arjen Lubach komt terug met een nieuw seizoen Zondag met Lubach. Nog actueler, nog satirischer en nog vaker nog het woord nog. Vanaf 13 oktober zie je #ZondagMetLubach iedere week om 21.10 uur op #NPO3 en YouTube.&#10;&#10;Elke zondag publiceren we nieuwe #ZML-video's tijdens de televisie-uitzending.&#10;&#10;Wil je niks missen, meld je dan aan voor ons Telegram-kanaal: https://t.me/zondagmetlubach&#10;&#10;Wil je een uitzending bijwonen, kijk op www.vpro.nl/zml voor meer informatie. &#10;&#10;www.vpro.nl/zml&#10;www.npo3.nl/zondagmetlubach" id="105" name="Google Shape;105;p19" title="Vanaf 13 oktober is Zondag met Lubach terug op NPO3 en YouTube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76825" y="718213"/>
            <a:ext cx="6590350" cy="370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0" title="DD-PO-BB-nepnieuws-7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400" y="187188"/>
            <a:ext cx="8417199" cy="4769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0"/>
          <p:cNvSpPr txBox="1"/>
          <p:nvPr/>
        </p:nvSpPr>
        <p:spPr>
          <a:xfrm>
            <a:off x="762575" y="930225"/>
            <a:ext cx="2810700" cy="24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3000">
                <a:solidFill>
                  <a:srgbClr val="455B99"/>
                </a:solidFill>
              </a:rPr>
              <a:t>Nepnieuws 3</a:t>
            </a:r>
            <a:endParaRPr b="1" sz="3000">
              <a:solidFill>
                <a:srgbClr val="455B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Onderwerpen waar nog over gediscussieerd wordt</a:t>
            </a:r>
            <a:endParaRPr sz="3000">
              <a:solidFill>
                <a:srgbClr val="455B99"/>
              </a:solidFill>
            </a:endParaRPr>
          </a:p>
        </p:txBody>
      </p:sp>
      <p:sp>
        <p:nvSpPr>
          <p:cNvPr id="114" name="Google Shape;114;p20"/>
          <p:cNvSpPr txBox="1"/>
          <p:nvPr/>
        </p:nvSpPr>
        <p:spPr>
          <a:xfrm>
            <a:off x="762575" y="3617500"/>
            <a:ext cx="7580100" cy="369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1200" u="sng">
                <a:solidFill>
                  <a:schemeClr val="hlink"/>
                </a:solidFill>
                <a:hlinkClick r:id="rId6"/>
              </a:rPr>
              <a:t>www.nu.nl/nucheckt/5966066/nucheckt-onderzoek-dat-klimaatverandering-door-mens-ontkent-vol-fouten.html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1"/>
          <p:cNvSpPr txBox="1"/>
          <p:nvPr/>
        </p:nvSpPr>
        <p:spPr>
          <a:xfrm>
            <a:off x="762575" y="930225"/>
            <a:ext cx="3331800" cy="26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3000">
                <a:solidFill>
                  <a:srgbClr val="455B99"/>
                </a:solidFill>
              </a:rPr>
              <a:t>Nepnieuws 4</a:t>
            </a:r>
            <a:endParaRPr b="1" sz="3000">
              <a:solidFill>
                <a:srgbClr val="455B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Uitspraken uit de context gehaald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122" name="Google Shape;122;p21" title="DD-PO-BB-nepnieuws-8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35525" y="1352837"/>
            <a:ext cx="4344576" cy="243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46FD5B7BC0544D96412764ED7642B2" ma:contentTypeVersion="12" ma:contentTypeDescription="Een nieuw document maken." ma:contentTypeScope="" ma:versionID="6585a95a0d3b3b7980759112fefa4c36">
  <xsd:schema xmlns:xsd="http://www.w3.org/2001/XMLSchema" xmlns:xs="http://www.w3.org/2001/XMLSchema" xmlns:p="http://schemas.microsoft.com/office/2006/metadata/properties" xmlns:ns2="5a25f3cf-063a-418a-ba9d-30d16b52f8b4" xmlns:ns3="ca8a6944-a0f5-40a7-a0d2-863a166fdcde" targetNamespace="http://schemas.microsoft.com/office/2006/metadata/properties" ma:root="true" ma:fieldsID="b386a5b4e7f7243b36a4081d125e4d4a" ns2:_="" ns3:_="">
    <xsd:import namespace="5a25f3cf-063a-418a-ba9d-30d16b52f8b4"/>
    <xsd:import namespace="ca8a6944-a0f5-40a7-a0d2-863a166fdc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25f3cf-063a-418a-ba9d-30d16b52f8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2e450492-3d4b-419d-87fc-023a65d7f8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a6944-a0f5-40a7-a0d2-863a166fdcd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520fa0c-2c8d-4411-a5b9-9bf3443f5fc5}" ma:internalName="TaxCatchAll" ma:showField="CatchAllData" ma:web="ca8a6944-a0f5-40a7-a0d2-863a166fdc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8a6944-a0f5-40a7-a0d2-863a166fdcde" xsi:nil="true"/>
    <lcf76f155ced4ddcb4097134ff3c332f xmlns="5a25f3cf-063a-418a-ba9d-30d16b52f8b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E164ED0-C315-4F35-94F8-9C435A2FB708}"/>
</file>

<file path=customXml/itemProps2.xml><?xml version="1.0" encoding="utf-8"?>
<ds:datastoreItem xmlns:ds="http://schemas.openxmlformats.org/officeDocument/2006/customXml" ds:itemID="{33AAA191-271D-47A9-9C67-7DF6D06E4B62}"/>
</file>

<file path=customXml/itemProps3.xml><?xml version="1.0" encoding="utf-8"?>
<ds:datastoreItem xmlns:ds="http://schemas.openxmlformats.org/officeDocument/2006/customXml" ds:itemID="{9D06969A-4EFD-4B6B-AAAA-299470863B6C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0x010100E146FD5B7BC0544D96412764ED7642B2</vt:lpwstr>
  </property>
</Properties>
</file>