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customXml" Target="../customXml/item1.xml"/><Relationship Id="rId3" Type="http://schemas.openxmlformats.org/officeDocument/2006/relationships/presProps" Target="presProps.xml"/><Relationship Id="rId12" Type="http://schemas.openxmlformats.org/officeDocument/2006/relationships/slide" Target="slides/slide7.xml"/><Relationship Id="rId7" Type="http://schemas.openxmlformats.org/officeDocument/2006/relationships/slide" Target="slides/slide2.xml"/><Relationship Id="rId2" Type="http://schemas.openxmlformats.org/officeDocument/2006/relationships/viewProps" Target="viewProps.xml"/><Relationship Id="rId1" Type="http://schemas.openxmlformats.org/officeDocument/2006/relationships/theme" Target="theme/theme1.xml"/><Relationship Id="rId11" Type="http://schemas.openxmlformats.org/officeDocument/2006/relationships/slide" Target="slides/slide6.xml"/><Relationship Id="rId6" Type="http://schemas.openxmlformats.org/officeDocument/2006/relationships/slide" Target="slides/slide1.xml"/><Relationship Id="rId5" Type="http://schemas.openxmlformats.org/officeDocument/2006/relationships/notesMaster" Target="notesMasters/notesMaster1.xml"/><Relationship Id="rId15" Type="http://schemas.openxmlformats.org/officeDocument/2006/relationships/customXml" Target="../customXml/item3.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42b0597b9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42b0597b9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342b0597b9a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342b0597b9a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346478b719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346478b719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42b0597b9a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342b0597b9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46478b719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346478b719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46478b7199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46478b7199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46478b7199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346478b7199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hyperlink" Target="http://www.youtube.com/watch?v=JJO5Gr0gOfA" TargetMode="External"/><Relationship Id="rId5"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hyperlink" Target="http://www.youtube.com/watch?v=uDTAvQyh5Zo" TargetMode="External"/><Relationship Id="rId5"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pic>
        <p:nvPicPr>
          <p:cNvPr descr="-- Created using Powtoon -- Free sign up at http://www.powtoon.com/youtube/ -- Create animated videos and animated presentations for free.  PowToon is a free tool that allows you to develop cool animated clips and animated presentations for your website, office meeting, sales pitch, nonprofit fundraiser, product launch, video resume, or anything else you could use an animated explainer video. PowToon's animation templates help you create animated presentations and animated explainer videos from scratch.  Anyone can produce awesome animations quickly with PowToon, without the cost or hassle other professional animation services require." id="54" name="Google Shape;54;p13" title="Tekstsoorten en tekstdoelen">
            <a:hlinkClick r:id="rId4"/>
          </p:cNvPr>
          <p:cNvPicPr preferRelativeResize="0"/>
          <p:nvPr/>
        </p:nvPicPr>
        <p:blipFill>
          <a:blip r:embed="rId5">
            <a:alphaModFix/>
          </a:blip>
          <a:stretch>
            <a:fillRect/>
          </a:stretch>
        </p:blipFill>
        <p:spPr>
          <a:xfrm>
            <a:off x="5942450" y="1892213"/>
            <a:ext cx="2416125" cy="1359075"/>
          </a:xfrm>
          <a:prstGeom prst="rect">
            <a:avLst/>
          </a:prstGeom>
          <a:noFill/>
          <a:ln cap="flat" cmpd="sng" w="76200">
            <a:solidFill>
              <a:srgbClr val="37AA3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
                                        </p:tgtEl>
                                        <p:attrNameLst>
                                          <p:attrName>style.visibility</p:attrName>
                                        </p:attrNameLst>
                                      </p:cBhvr>
                                      <p:to>
                                        <p:strVal val="visible"/>
                                      </p:to>
                                    </p:set>
                                    <p:animEffect filter="fade" transition="in">
                                      <p:cBhvr>
                                        <p:cTn dur="1000"/>
                                        <p:tgtEl>
                                          <p:spTgt spid="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8" name="Shape 58"/>
        <p:cNvGrpSpPr/>
        <p:nvPr/>
      </p:nvGrpSpPr>
      <p:grpSpPr>
        <a:xfrm>
          <a:off x="0" y="0"/>
          <a:ext cx="0" cy="0"/>
          <a:chOff x="0" y="0"/>
          <a:chExt cx="0" cy="0"/>
        </a:xfrm>
      </p:grpSpPr>
      <p:pic>
        <p:nvPicPr>
          <p:cNvPr descr="Extra lessen over smartphones, social media en nepnieuws. Het is weer tijd voor de Week van de Mediawijsheid. Bijna 5000 scholen en een hoop bibliotheken in Nederland doen eraan mee. Het thema van dit jaar is 'Heb jij het onder de duim?'. Daarmee wordt bedoeld of je weet welke invloed online informatie heeft. Volgens experts is het goed als je weet hoe je met informatie om kunt gaan en hoe je kunt checken of iets wel of niet klopt.&#10;&#10;&#10;&#10;Vragen, tips of ideeën? Stuur ons een e-mail op jeugdjournaal@nos.nl&#10;&#10;Abonneer op ons kanaal: https://www.youtube.com/Jeugdjournaal&#10;&#10;Meer NOS Jeugdjournaal? Je kunt ons ook vinden op:&#10;Instagram: http://instagram.com/nosjeugdjournaal/&#10;Site: http://www.jeugdjournaal.nl/&#10;App: http://www.jeugdjournaal.nl/app" id="59" name="Google Shape;59;p14" title="Les over nepnieuws: zie jij het verschil in deze video?">
            <a:hlinkClick r:id="rId4"/>
          </p:cNvPr>
          <p:cNvPicPr preferRelativeResize="0"/>
          <p:nvPr/>
        </p:nvPicPr>
        <p:blipFill>
          <a:blip r:embed="rId5">
            <a:alphaModFix/>
          </a:blip>
          <a:stretch>
            <a:fillRect/>
          </a:stretch>
        </p:blipFill>
        <p:spPr>
          <a:xfrm>
            <a:off x="1342025" y="754888"/>
            <a:ext cx="6459950" cy="36337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
                                        </p:tgtEl>
                                        <p:attrNameLst>
                                          <p:attrName>style.visibility</p:attrName>
                                        </p:attrNameLst>
                                      </p:cBhvr>
                                      <p:to>
                                        <p:strVal val="visible"/>
                                      </p:to>
                                    </p:set>
                                    <p:animEffect filter="fade" transition="in">
                                      <p:cBhvr>
                                        <p:cTn dur="1000"/>
                                        <p:tgtEl>
                                          <p:spTgt spid="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3" name="Shape 63"/>
        <p:cNvGrpSpPr/>
        <p:nvPr/>
      </p:nvGrpSpPr>
      <p:grpSpPr>
        <a:xfrm>
          <a:off x="0" y="0"/>
          <a:ext cx="0" cy="0"/>
          <a:chOff x="0" y="0"/>
          <a:chExt cx="0" cy="0"/>
        </a:xfrm>
      </p:grpSpPr>
      <p:sp>
        <p:nvSpPr>
          <p:cNvPr id="64" name="Google Shape;64;p15"/>
          <p:cNvSpPr txBox="1"/>
          <p:nvPr/>
        </p:nvSpPr>
        <p:spPr>
          <a:xfrm>
            <a:off x="762575" y="930225"/>
            <a:ext cx="3809400" cy="16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000">
                <a:solidFill>
                  <a:srgbClr val="455B99"/>
                </a:solidFill>
              </a:rPr>
              <a:t>Herken jij nepnieuws?</a:t>
            </a:r>
            <a:endParaRPr sz="3000">
              <a:solidFill>
                <a:srgbClr val="455B99"/>
              </a:solidFill>
            </a:endParaRPr>
          </a:p>
        </p:txBody>
      </p:sp>
      <p:pic>
        <p:nvPicPr>
          <p:cNvPr id="65" name="Google Shape;65;p15" title="DD-PO-MB-nep-of-echt-2.jpg"/>
          <p:cNvPicPr preferRelativeResize="0"/>
          <p:nvPr/>
        </p:nvPicPr>
        <p:blipFill>
          <a:blip r:embed="rId4">
            <a:alphaModFix/>
          </a:blip>
          <a:stretch>
            <a:fillRect/>
          </a:stretch>
        </p:blipFill>
        <p:spPr>
          <a:xfrm>
            <a:off x="4373087" y="380775"/>
            <a:ext cx="4383725" cy="43837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9" name="Shape 69"/>
        <p:cNvGrpSpPr/>
        <p:nvPr/>
      </p:nvGrpSpPr>
      <p:grpSpPr>
        <a:xfrm>
          <a:off x="0" y="0"/>
          <a:ext cx="0" cy="0"/>
          <a:chOff x="0" y="0"/>
          <a:chExt cx="0" cy="0"/>
        </a:xfrm>
      </p:grpSpPr>
      <p:sp>
        <p:nvSpPr>
          <p:cNvPr id="70" name="Google Shape;70;p16"/>
          <p:cNvSpPr txBox="1"/>
          <p:nvPr/>
        </p:nvSpPr>
        <p:spPr>
          <a:xfrm>
            <a:off x="801900" y="701625"/>
            <a:ext cx="7540200" cy="66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Nieuws controleren?</a:t>
            </a:r>
            <a:endParaRPr sz="3000">
              <a:solidFill>
                <a:srgbClr val="455B99"/>
              </a:solidFill>
            </a:endParaRPr>
          </a:p>
        </p:txBody>
      </p:sp>
      <p:pic>
        <p:nvPicPr>
          <p:cNvPr id="71" name="Google Shape;71;p16" title="DD-PO-MB-nep-of-echt-3.jpg"/>
          <p:cNvPicPr preferRelativeResize="0"/>
          <p:nvPr/>
        </p:nvPicPr>
        <p:blipFill>
          <a:blip r:embed="rId4">
            <a:alphaModFix/>
          </a:blip>
          <a:stretch>
            <a:fillRect/>
          </a:stretch>
        </p:blipFill>
        <p:spPr>
          <a:xfrm>
            <a:off x="677863" y="1910950"/>
            <a:ext cx="7788275" cy="27563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5" name="Shape 75"/>
        <p:cNvGrpSpPr/>
        <p:nvPr/>
      </p:nvGrpSpPr>
      <p:grpSpPr>
        <a:xfrm>
          <a:off x="0" y="0"/>
          <a:ext cx="0" cy="0"/>
          <a:chOff x="0" y="0"/>
          <a:chExt cx="0" cy="0"/>
        </a:xfrm>
      </p:grpSpPr>
      <p:sp>
        <p:nvSpPr>
          <p:cNvPr id="76" name="Google Shape;76;p17"/>
          <p:cNvSpPr txBox="1"/>
          <p:nvPr/>
        </p:nvSpPr>
        <p:spPr>
          <a:xfrm>
            <a:off x="801900" y="701625"/>
            <a:ext cx="7540200" cy="66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Maak je eigen nepnieuws</a:t>
            </a:r>
            <a:endParaRPr sz="3000">
              <a:solidFill>
                <a:srgbClr val="455B99"/>
              </a:solidFill>
            </a:endParaRPr>
          </a:p>
        </p:txBody>
      </p:sp>
      <p:pic>
        <p:nvPicPr>
          <p:cNvPr id="77" name="Google Shape;77;p17" title="DD-PO-MB-nep-of-echt-4.jpg"/>
          <p:cNvPicPr preferRelativeResize="0"/>
          <p:nvPr/>
        </p:nvPicPr>
        <p:blipFill>
          <a:blip r:embed="rId4">
            <a:alphaModFix/>
          </a:blip>
          <a:stretch>
            <a:fillRect/>
          </a:stretch>
        </p:blipFill>
        <p:spPr>
          <a:xfrm>
            <a:off x="1698575" y="1411825"/>
            <a:ext cx="5746850" cy="32067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1" name="Shape 81"/>
        <p:cNvGrpSpPr/>
        <p:nvPr/>
      </p:nvGrpSpPr>
      <p:grpSpPr>
        <a:xfrm>
          <a:off x="0" y="0"/>
          <a:ext cx="0" cy="0"/>
          <a:chOff x="0" y="0"/>
          <a:chExt cx="0" cy="0"/>
        </a:xfrm>
      </p:grpSpPr>
      <p:sp>
        <p:nvSpPr>
          <p:cNvPr id="82" name="Google Shape;82;p18"/>
          <p:cNvSpPr txBox="1"/>
          <p:nvPr/>
        </p:nvSpPr>
        <p:spPr>
          <a:xfrm>
            <a:off x="801900" y="701625"/>
            <a:ext cx="7540200" cy="66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Maak je eigen nepnieuws</a:t>
            </a:r>
            <a:endParaRPr sz="3000">
              <a:solidFill>
                <a:srgbClr val="455B99"/>
              </a:solidFill>
            </a:endParaRPr>
          </a:p>
        </p:txBody>
      </p:sp>
      <p:pic>
        <p:nvPicPr>
          <p:cNvPr id="83" name="Google Shape;83;p18" title="DD-PO-MB-nep-of-echt-5.jpg"/>
          <p:cNvPicPr preferRelativeResize="0"/>
          <p:nvPr/>
        </p:nvPicPr>
        <p:blipFill>
          <a:blip r:embed="rId4">
            <a:alphaModFix/>
          </a:blip>
          <a:stretch>
            <a:fillRect/>
          </a:stretch>
        </p:blipFill>
        <p:spPr>
          <a:xfrm>
            <a:off x="2226863" y="1567975"/>
            <a:ext cx="4690275" cy="2843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Google Shape;88;p19"/>
          <p:cNvSpPr txBox="1"/>
          <p:nvPr/>
        </p:nvSpPr>
        <p:spPr>
          <a:xfrm>
            <a:off x="801900" y="701625"/>
            <a:ext cx="7540200" cy="66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Maar kan dat wel?</a:t>
            </a:r>
            <a:endParaRPr sz="3000">
              <a:solidFill>
                <a:srgbClr val="455B99"/>
              </a:solidFill>
            </a:endParaRPr>
          </a:p>
        </p:txBody>
      </p:sp>
      <p:pic>
        <p:nvPicPr>
          <p:cNvPr id="89" name="Google Shape;89;p19" title="DD-PO-MB-nep-of-echt-6.jpg"/>
          <p:cNvPicPr preferRelativeResize="0"/>
          <p:nvPr/>
        </p:nvPicPr>
        <p:blipFill>
          <a:blip r:embed="rId4">
            <a:alphaModFix/>
          </a:blip>
          <a:stretch>
            <a:fillRect/>
          </a:stretch>
        </p:blipFill>
        <p:spPr>
          <a:xfrm>
            <a:off x="2362200" y="1525201"/>
            <a:ext cx="4419600" cy="29522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46FD5B7BC0544D96412764ED7642B2" ma:contentTypeVersion="12" ma:contentTypeDescription="Een nieuw document maken." ma:contentTypeScope="" ma:versionID="274cf70196ce5a7aa853d6b0d7d12aad">
  <xsd:schema xmlns:xsd="http://www.w3.org/2001/XMLSchema" xmlns:xs="http://www.w3.org/2001/XMLSchema" xmlns:p="http://schemas.microsoft.com/office/2006/metadata/properties" xmlns:ns2="5a25f3cf-063a-418a-ba9d-30d16b52f8b4" xmlns:ns3="ca8a6944-a0f5-40a7-a0d2-863a166fdcde" targetNamespace="http://schemas.microsoft.com/office/2006/metadata/properties" ma:root="true" ma:fieldsID="aa6a049cc8fd16cbfe4481abcbc6be91" ns2:_="" ns3:_="">
    <xsd:import namespace="5a25f3cf-063a-418a-ba9d-30d16b52f8b4"/>
    <xsd:import namespace="ca8a6944-a0f5-40a7-a0d2-863a166fdcd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25f3cf-063a-418a-ba9d-30d16b52f8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2e450492-3d4b-419d-87fc-023a65d7f87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8a6944-a0f5-40a7-a0d2-863a166fdcd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520fa0c-2c8d-4411-a5b9-9bf3443f5fc5}" ma:internalName="TaxCatchAll" ma:showField="CatchAllData" ma:web="ca8a6944-a0f5-40a7-a0d2-863a166fdc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a8a6944-a0f5-40a7-a0d2-863a166fdcde" xsi:nil="true"/>
    <lcf76f155ced4ddcb4097134ff3c332f xmlns="5a25f3cf-063a-418a-ba9d-30d16b52f8b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F04C800-8334-4142-8739-6249BAC00FD2}"/>
</file>

<file path=customXml/itemProps2.xml><?xml version="1.0" encoding="utf-8"?>
<ds:datastoreItem xmlns:ds="http://schemas.openxmlformats.org/officeDocument/2006/customXml" ds:itemID="{32EC0D8C-A872-4DF7-BCC2-E9B5C4849A72}"/>
</file>

<file path=customXml/itemProps3.xml><?xml version="1.0" encoding="utf-8"?>
<ds:datastoreItem xmlns:ds="http://schemas.openxmlformats.org/officeDocument/2006/customXml" ds:itemID="{A7AE7385-F07F-45B6-85A7-037715061FFB}"/>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0x010100E146FD5B7BC0544D96412764ED7642B2</vt:lpwstr>
  </property>
</Properties>
</file>