
<file path=[Content_Types].xml><?xml version="1.0" encoding="utf-8"?>
<Types xmlns="http://schemas.openxmlformats.org/package/2006/content-types">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8" Type="http://schemas.openxmlformats.org/officeDocument/2006/relationships/slide" Target="slides/slide3.xml"/><Relationship Id="rId3" Type="http://schemas.openxmlformats.org/officeDocument/2006/relationships/presProps" Target="presProps.xml"/><Relationship Id="rId21"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7" Type="http://schemas.openxmlformats.org/officeDocument/2006/relationships/slide" Target="slides/slide2.xml"/><Relationship Id="rId2" Type="http://schemas.openxmlformats.org/officeDocument/2006/relationships/viewProps" Target="viewProps.xml"/><Relationship Id="rId16" Type="http://schemas.openxmlformats.org/officeDocument/2006/relationships/slide" Target="slides/slide11.xml"/><Relationship Id="rId20" Type="http://schemas.openxmlformats.org/officeDocument/2006/relationships/customXml" Target="../customXml/item2.xml"/><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customXml" Target="../customXml/item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f7842609c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f7842609c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f7842609c5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f7842609c5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f7842609c5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f7842609c5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f7842609c5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f7842609c5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f7842609c5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f7842609c5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f7842609c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f7842609c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f7842609c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3f7842609c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f7842609c5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f7842609c5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f7842609c5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f7842609c5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f7842609c5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f7842609c5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f7842609c5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f7842609c5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7842609c5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f7842609c5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f7842609c5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f7842609c5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10.png"/><Relationship Id="rId6" Type="http://schemas.openxmlformats.org/officeDocument/2006/relationships/hyperlink" Target="https://scratch.mit.edu/projects/1126577569" TargetMode="External"/><Relationship Id="rId7" Type="http://schemas.openxmlformats.org/officeDocument/2006/relationships/hyperlink" Target="https://scratch.mit.edu/projects/1126577569" TargetMode="External"/><Relationship Id="rId8"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hyperlink" Target="https://schooltv.nl/video-item/de-haven-van-rotterdam-de-grootste-haven-van-europa" TargetMode="External"/><Relationship Id="rId6" Type="http://schemas.openxmlformats.org/officeDocument/2006/relationships/image" Target="../media/image12.png"/><Relationship Id="rId7" Type="http://schemas.openxmlformats.org/officeDocument/2006/relationships/hyperlink" Target="https://schooltv.nl/video-item/de-haven-van-rotterdam-de-grootste-haven-van-europa" TargetMode="External"/><Relationship Id="rId8"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hyperlink" Target="http://www.youtube.com/watch?v=3r6y6kcDH4M" TargetMode="External"/><Relationship Id="rId6"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id="100" name="Google Shape;100;p22"/>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01" name="Google Shape;101;p22"/>
          <p:cNvPicPr preferRelativeResize="0"/>
          <p:nvPr/>
        </p:nvPicPr>
        <p:blipFill>
          <a:blip r:embed="rId4">
            <a:alphaModFix/>
          </a:blip>
          <a:stretch>
            <a:fillRect/>
          </a:stretch>
        </p:blipFill>
        <p:spPr>
          <a:xfrm>
            <a:off x="354375" y="145600"/>
            <a:ext cx="2028125" cy="571750"/>
          </a:xfrm>
          <a:prstGeom prst="rect">
            <a:avLst/>
          </a:prstGeom>
          <a:noFill/>
          <a:ln>
            <a:noFill/>
          </a:ln>
        </p:spPr>
      </p:pic>
      <p:sp>
        <p:nvSpPr>
          <p:cNvPr id="102" name="Google Shape;102;p22"/>
          <p:cNvSpPr txBox="1"/>
          <p:nvPr/>
        </p:nvSpPr>
        <p:spPr>
          <a:xfrm>
            <a:off x="762575" y="701625"/>
            <a:ext cx="7540200" cy="6669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nl" sz="3000">
                <a:solidFill>
                  <a:srgbClr val="455B99"/>
                </a:solidFill>
              </a:rPr>
              <a:t>Programmeren in Scratch</a:t>
            </a:r>
            <a:endParaRPr sz="3000">
              <a:solidFill>
                <a:srgbClr val="455B99"/>
              </a:solidFill>
            </a:endParaRPr>
          </a:p>
        </p:txBody>
      </p:sp>
      <p:pic>
        <p:nvPicPr>
          <p:cNvPr id="103" name="Google Shape;103;p22" title="DD-PO-BB-mens-en-machine-in-de-haven-8.png"/>
          <p:cNvPicPr preferRelativeResize="0"/>
          <p:nvPr/>
        </p:nvPicPr>
        <p:blipFill>
          <a:blip r:embed="rId5">
            <a:alphaModFix/>
          </a:blip>
          <a:stretch>
            <a:fillRect/>
          </a:stretch>
        </p:blipFill>
        <p:spPr>
          <a:xfrm>
            <a:off x="1670236" y="1446475"/>
            <a:ext cx="5803526" cy="2629750"/>
          </a:xfrm>
          <a:prstGeom prst="rect">
            <a:avLst/>
          </a:prstGeom>
          <a:noFill/>
          <a:ln>
            <a:noFill/>
          </a:ln>
        </p:spPr>
      </p:pic>
      <p:sp>
        <p:nvSpPr>
          <p:cNvPr id="104" name="Google Shape;104;p22"/>
          <p:cNvSpPr txBox="1"/>
          <p:nvPr/>
        </p:nvSpPr>
        <p:spPr>
          <a:xfrm>
            <a:off x="3998175" y="4154175"/>
            <a:ext cx="1529400" cy="487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nl" sz="2000" u="sng">
                <a:solidFill>
                  <a:schemeClr val="hlink"/>
                </a:solidFill>
                <a:hlinkClick r:id="rId6"/>
              </a:rPr>
              <a:t>Bekijk hier</a:t>
            </a:r>
            <a:endParaRPr sz="2000">
              <a:solidFill>
                <a:srgbClr val="455B99"/>
              </a:solidFill>
            </a:endParaRPr>
          </a:p>
        </p:txBody>
      </p:sp>
      <p:pic>
        <p:nvPicPr>
          <p:cNvPr id="105" name="Google Shape;105;p22" title="icoon-bekijken.png">
            <a:hlinkClick r:id="rId7"/>
          </p:cNvPr>
          <p:cNvPicPr preferRelativeResize="0"/>
          <p:nvPr/>
        </p:nvPicPr>
        <p:blipFill>
          <a:blip r:embed="rId8">
            <a:alphaModFix/>
          </a:blip>
          <a:stretch>
            <a:fillRect/>
          </a:stretch>
        </p:blipFill>
        <p:spPr>
          <a:xfrm>
            <a:off x="3616425" y="4154175"/>
            <a:ext cx="487500" cy="487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9" name="Shape 109"/>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3" name="Shape 113"/>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7" name="Shape 117"/>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1" name="Shape 61"/>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pic>
        <p:nvPicPr>
          <p:cNvPr id="66" name="Google Shape;66;p16"/>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67" name="Google Shape;67;p16"/>
          <p:cNvPicPr preferRelativeResize="0"/>
          <p:nvPr/>
        </p:nvPicPr>
        <p:blipFill>
          <a:blip r:embed="rId4">
            <a:alphaModFix/>
          </a:blip>
          <a:stretch>
            <a:fillRect/>
          </a:stretch>
        </p:blipFill>
        <p:spPr>
          <a:xfrm>
            <a:off x="257418" y="157014"/>
            <a:ext cx="1841500" cy="5191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1" name="Shape 71"/>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pic>
        <p:nvPicPr>
          <p:cNvPr id="76" name="Google Shape;76;p18"/>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77" name="Google Shape;77;p18"/>
          <p:cNvPicPr preferRelativeResize="0"/>
          <p:nvPr/>
        </p:nvPicPr>
        <p:blipFill>
          <a:blip r:embed="rId4">
            <a:alphaModFix/>
          </a:blip>
          <a:stretch>
            <a:fillRect/>
          </a:stretch>
        </p:blipFill>
        <p:spPr>
          <a:xfrm>
            <a:off x="257418" y="157014"/>
            <a:ext cx="1841500" cy="519125"/>
          </a:xfrm>
          <a:prstGeom prst="rect">
            <a:avLst/>
          </a:prstGeom>
          <a:noFill/>
          <a:ln>
            <a:noFill/>
          </a:ln>
        </p:spPr>
      </p:pic>
      <p:pic>
        <p:nvPicPr>
          <p:cNvPr id="78" name="Google Shape;78;p18" title="DD-PO-BB-mens-en-machine-in-de-haven-5.png">
            <a:hlinkClick r:id="rId5"/>
          </p:cNvPr>
          <p:cNvPicPr preferRelativeResize="0"/>
          <p:nvPr/>
        </p:nvPicPr>
        <p:blipFill>
          <a:blip r:embed="rId6">
            <a:alphaModFix/>
          </a:blip>
          <a:stretch>
            <a:fillRect/>
          </a:stretch>
        </p:blipFill>
        <p:spPr>
          <a:xfrm>
            <a:off x="1239913" y="698037"/>
            <a:ext cx="6664175" cy="3747425"/>
          </a:xfrm>
          <a:prstGeom prst="rect">
            <a:avLst/>
          </a:prstGeom>
          <a:noFill/>
          <a:ln>
            <a:noFill/>
          </a:ln>
        </p:spPr>
      </p:pic>
      <p:pic>
        <p:nvPicPr>
          <p:cNvPr id="79" name="Google Shape;79;p18">
            <a:hlinkClick r:id="rId7"/>
          </p:cNvPr>
          <p:cNvPicPr preferRelativeResize="0"/>
          <p:nvPr/>
        </p:nvPicPr>
        <p:blipFill>
          <a:blip r:embed="rId8">
            <a:alphaModFix/>
          </a:blip>
          <a:stretch>
            <a:fillRect/>
          </a:stretch>
        </p:blipFill>
        <p:spPr>
          <a:xfrm>
            <a:off x="4029050" y="2028798"/>
            <a:ext cx="1085924" cy="1085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9"/>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85" name="Google Shape;85;p19"/>
          <p:cNvPicPr preferRelativeResize="0"/>
          <p:nvPr/>
        </p:nvPicPr>
        <p:blipFill>
          <a:blip r:embed="rId4">
            <a:alphaModFix/>
          </a:blip>
          <a:stretch>
            <a:fillRect/>
          </a:stretch>
        </p:blipFill>
        <p:spPr>
          <a:xfrm>
            <a:off x="354375" y="145600"/>
            <a:ext cx="2028125" cy="571750"/>
          </a:xfrm>
          <a:prstGeom prst="rect">
            <a:avLst/>
          </a:prstGeom>
          <a:noFill/>
          <a:ln>
            <a:noFill/>
          </a:ln>
        </p:spPr>
      </p:pic>
      <p:sp>
        <p:nvSpPr>
          <p:cNvPr id="86" name="Google Shape;86;p19"/>
          <p:cNvSpPr txBox="1"/>
          <p:nvPr/>
        </p:nvSpPr>
        <p:spPr>
          <a:xfrm>
            <a:off x="801900" y="717350"/>
            <a:ext cx="7540200" cy="653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nl" sz="3000">
                <a:solidFill>
                  <a:srgbClr val="455B99"/>
                </a:solidFill>
              </a:rPr>
              <a:t>Automatisering in de haven</a:t>
            </a:r>
            <a:endParaRPr sz="3000">
              <a:solidFill>
                <a:srgbClr val="455B99"/>
              </a:solidFill>
            </a:endParaRPr>
          </a:p>
        </p:txBody>
      </p:sp>
      <p:pic>
        <p:nvPicPr>
          <p:cNvPr descr="How do Kalmar SmartPort process automation modules help terminal operators boost productivity, safety, and security across their entire yard operations? This video walks you through how implementing smart terminal automation solutions streamlines container tracking, gate entry, and crane operations in real time. Optimize your terminal operations today: https://www.kalmarglobal.com/automation/kalmar-smartport/&#10;&#10;0:00 - Introduction to Kalmar SmartPort&#10;0:20 - SmartLane: Automated Truck Registration&#10;0:32 - SmartTruck: Mobile App &amp; Yard Tracking&#10;0:50 - SmartScreen &amp; SmartLift: Operator Guidance&#10;1:02 - SmartStack: Real-Time Container Location&#10;1:10 - Complete Yard Visibility &amp; Control&#10;&#10;Join George as he gives an insider tour of his terminal and demonstrates how Kalmar SmartPort transforms daily operations. This video highlights key automation modules in action:&#10;&#10;- SmartLane: Automatically registers trucks entering or exiting by scanning RFID tags so no data is ever missed.&#10;&#10;- SmartTruck: Uses a mobile app and QR code scanning to track truck movements around the yard, feeding real-time updates directly into SmartLane and your Terminal Operating System (TOS).&#10;&#10;- SmartScreen &amp; SmartLift: Gives crane operators full visual control and automatically highlights their next best job to simplify tasks and reduce downtime.&#10;&#10;- SmartStack: Captures exact container positions automatically and sends location updates directly to the TOS, ensuring complete visibility across the entire yard at all times.&#10;&#10;Visit our website to contact our experts: https://www.kalmarglobal.com/" id="87" name="Google Shape;87;p19" title="The Secret to Running a Flawless Container Yard | Kalmar SmartPort Process Automation">
            <a:hlinkClick r:id="rId5"/>
          </p:cNvPr>
          <p:cNvPicPr preferRelativeResize="0"/>
          <p:nvPr/>
        </p:nvPicPr>
        <p:blipFill>
          <a:blip r:embed="rId6">
            <a:alphaModFix/>
          </a:blip>
          <a:stretch>
            <a:fillRect/>
          </a:stretch>
        </p:blipFill>
        <p:spPr>
          <a:xfrm>
            <a:off x="1950613" y="1486450"/>
            <a:ext cx="5242775" cy="2949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10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1" name="Shape 91"/>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5" name="Shape 95"/>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Create a new document." ma:contentTypeScope="" ma:versionID="98b0a0d51b22872632ae5713376e8c66">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0cdfc876f30ecc4e255ca332fadf9259"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8F3CBB1-BFFE-4705-A7AF-829601F44A7F}"/>
</file>

<file path=customXml/itemProps2.xml><?xml version="1.0" encoding="utf-8"?>
<ds:datastoreItem xmlns:ds="http://schemas.openxmlformats.org/officeDocument/2006/customXml" ds:itemID="{CC5FFABF-AF72-4F10-85CA-82E1F4CF80AB}"/>
</file>

<file path=customXml/itemProps3.xml><?xml version="1.0" encoding="utf-8"?>
<ds:datastoreItem xmlns:ds="http://schemas.openxmlformats.org/officeDocument/2006/customXml" ds:itemID="{937B6575-C9B7-41DF-BEB7-B529BFCEFD59}"/>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