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3bb3d8eb3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3bb3d8eb3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43bb3d8eb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43bb3d8eb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3bb3d8eb3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43bb3d8eb3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3bb3d8eb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3bb3d8eb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3bb3d8eb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3bb3d8eb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3bb3d8eb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43bb3d8eb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3bb3d8eb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43bb3d8eb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3bb3d8eb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3bb3d8eb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3bb3d8eb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3bb3d8eb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3bb3d8eb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3bb3d8eb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3bb3d8eb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43bb3d8eb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hyperlink" Target="https://lab.scratch.mit.edu/face/" TargetMode="External"/><Relationship Id="rId5" Type="http://schemas.openxmlformats.org/officeDocument/2006/relationships/image" Target="../media/image9.png"/><Relationship Id="rId6" Type="http://schemas.openxmlformats.org/officeDocument/2006/relationships/hyperlink" Target="https://lab.scratch.mit.edu/face/" TargetMode="External"/><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s://vimeo.com/915522312" TargetMode="External"/><Relationship Id="rId5" Type="http://schemas.openxmlformats.org/officeDocument/2006/relationships/image" Target="../media/image12.png"/><Relationship Id="rId6" Type="http://schemas.openxmlformats.org/officeDocument/2006/relationships/hyperlink" Target="https://vimeo.com/915522312" TargetMode="External"/><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www.youtube.com/watch?v=B6mmei-YDR0" TargetMode="External"/><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artsandculture.google.com/experiment/blob-opera/AAHWrq360NcGbw?cp=e30" TargetMode="External"/><Relationship Id="rId5" Type="http://schemas.openxmlformats.org/officeDocument/2006/relationships/image" Target="../media/image10.png"/><Relationship Id="rId6" Type="http://schemas.openxmlformats.org/officeDocument/2006/relationships/hyperlink" Target="https://artsandculture.google.com/experiment/blob-opera/AAHWrq360NcGbw?cp=e30" TargetMode="External"/><Relationship Id="rId7" Type="http://schemas.openxmlformats.org/officeDocument/2006/relationships/image" Target="../media/image9.png"/><Relationship Id="rId8" Type="http://schemas.openxmlformats.org/officeDocument/2006/relationships/hyperlink" Target="https://artsandculture.google.com/experiment/blob-opera/AAHWrq360NcGbw?cp=e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2"/>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455B99"/>
                </a:solidFill>
              </a:rPr>
              <a:t>Opdracht 4</a:t>
            </a:r>
            <a:endParaRPr b="1" sz="3000">
              <a:solidFill>
                <a:srgbClr val="455B99"/>
              </a:solidFill>
            </a:endParaRPr>
          </a:p>
        </p:txBody>
      </p:sp>
      <p:pic>
        <p:nvPicPr>
          <p:cNvPr id="121" name="Google Shape;121;p22" title="icoon-bekijken.png">
            <a:hlinkClick r:id="rId4"/>
          </p:cNvPr>
          <p:cNvPicPr preferRelativeResize="0"/>
          <p:nvPr/>
        </p:nvPicPr>
        <p:blipFill>
          <a:blip r:embed="rId5">
            <a:alphaModFix/>
          </a:blip>
          <a:stretch>
            <a:fillRect/>
          </a:stretch>
        </p:blipFill>
        <p:spPr>
          <a:xfrm>
            <a:off x="3805284" y="1277825"/>
            <a:ext cx="556525" cy="556525"/>
          </a:xfrm>
          <a:prstGeom prst="rect">
            <a:avLst/>
          </a:prstGeom>
          <a:noFill/>
          <a:ln>
            <a:noFill/>
          </a:ln>
        </p:spPr>
      </p:pic>
      <p:sp>
        <p:nvSpPr>
          <p:cNvPr id="122" name="Google Shape;122;p22"/>
          <p:cNvSpPr txBox="1"/>
          <p:nvPr/>
        </p:nvSpPr>
        <p:spPr>
          <a:xfrm>
            <a:off x="4459113" y="1324950"/>
            <a:ext cx="8796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u="sng">
                <a:solidFill>
                  <a:schemeClr val="hlink"/>
                </a:solidFill>
                <a:hlinkClick r:id="rId6"/>
              </a:rPr>
              <a:t>Bekijk</a:t>
            </a:r>
            <a:endParaRPr sz="2000">
              <a:solidFill>
                <a:srgbClr val="455B99"/>
              </a:solidFill>
            </a:endParaRPr>
          </a:p>
        </p:txBody>
      </p:sp>
      <p:pic>
        <p:nvPicPr>
          <p:cNvPr id="123" name="Google Shape;123;p22" title="DD-PO-BB-machine-learning-en-neurale-netwerken-7.png"/>
          <p:cNvPicPr preferRelativeResize="0"/>
          <p:nvPr/>
        </p:nvPicPr>
        <p:blipFill>
          <a:blip r:embed="rId7">
            <a:alphaModFix/>
          </a:blip>
          <a:stretch>
            <a:fillRect/>
          </a:stretch>
        </p:blipFill>
        <p:spPr>
          <a:xfrm>
            <a:off x="2282250" y="2069125"/>
            <a:ext cx="4579501" cy="2386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3"/>
          <p:cNvSpPr txBox="1"/>
          <p:nvPr/>
        </p:nvSpPr>
        <p:spPr>
          <a:xfrm>
            <a:off x="762575" y="930225"/>
            <a:ext cx="33465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Wat heb je deze les geleerd?</a:t>
            </a:r>
            <a:endParaRPr b="1" sz="3000">
              <a:solidFill>
                <a:srgbClr val="455B99"/>
              </a:solidFill>
            </a:endParaRPr>
          </a:p>
        </p:txBody>
      </p:sp>
      <p:pic>
        <p:nvPicPr>
          <p:cNvPr id="129" name="Google Shape;129;p23"/>
          <p:cNvPicPr preferRelativeResize="0"/>
          <p:nvPr/>
        </p:nvPicPr>
        <p:blipFill rotWithShape="1">
          <a:blip r:embed="rId4">
            <a:alphaModFix/>
          </a:blip>
          <a:srcRect b="0" l="0" r="0" t="0"/>
          <a:stretch/>
        </p:blipFill>
        <p:spPr>
          <a:xfrm>
            <a:off x="4378700" y="459725"/>
            <a:ext cx="4224026" cy="4224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B0A9"/>
        </a:solidFill>
      </p:bgPr>
    </p:bg>
    <p:spTree>
      <p:nvGrpSpPr>
        <p:cNvPr id="133"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135" name="Google Shape;135;p24"/>
          <p:cNvSpPr txBox="1"/>
          <p:nvPr/>
        </p:nvSpPr>
        <p:spPr>
          <a:xfrm>
            <a:off x="2235000" y="1342500"/>
            <a:ext cx="5271000" cy="2458500"/>
          </a:xfrm>
          <a:prstGeom prst="rect">
            <a:avLst/>
          </a:prstGeom>
          <a:noFill/>
          <a:ln>
            <a:noFill/>
          </a:ln>
        </p:spPr>
        <p:txBody>
          <a:bodyPr anchorCtr="0" anchor="t" bIns="270000" lIns="270000" spcFirstLastPara="1" rIns="270000" wrap="square" tIns="270000">
            <a:noAutofit/>
          </a:bodyPr>
          <a:lstStyle/>
          <a:p>
            <a:pPr indent="0" lvl="0" marL="0" rtl="0" algn="l">
              <a:spcBef>
                <a:spcPts val="0"/>
              </a:spcBef>
              <a:spcAft>
                <a:spcPts val="0"/>
              </a:spcAft>
              <a:buClr>
                <a:schemeClr val="dk1"/>
              </a:buClr>
              <a:buSzPts val="1100"/>
              <a:buFont typeface="Arial"/>
              <a:buNone/>
            </a:pPr>
            <a:r>
              <a:rPr b="1" lang="nl" sz="1800">
                <a:solidFill>
                  <a:schemeClr val="lt1"/>
                </a:solidFill>
              </a:rPr>
              <a:t>Volgende lessen</a:t>
            </a:r>
            <a:endParaRPr sz="1800">
              <a:solidFill>
                <a:schemeClr val="lt1"/>
              </a:solidFill>
            </a:endParaRPr>
          </a:p>
          <a:p>
            <a:pPr indent="0" lvl="0" marL="0" rtl="0" algn="l">
              <a:spcBef>
                <a:spcPts val="0"/>
              </a:spcBef>
              <a:spcAft>
                <a:spcPts val="0"/>
              </a:spcAft>
              <a:buClr>
                <a:schemeClr val="dk1"/>
              </a:buClr>
              <a:buSzPts val="1100"/>
              <a:buFont typeface="Arial"/>
              <a:buNone/>
            </a:pPr>
            <a:r>
              <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Een introductie op AI</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Generatieve AI</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Machine learning en neurale netwerken</a:t>
            </a:r>
            <a:endParaRPr sz="1800">
              <a:solidFill>
                <a:schemeClr val="lt1"/>
              </a:solidFill>
            </a:endParaRPr>
          </a:p>
          <a:p>
            <a:pPr indent="-342900" lvl="0" marL="457200" rtl="0" algn="l">
              <a:spcBef>
                <a:spcPts val="0"/>
              </a:spcBef>
              <a:spcAft>
                <a:spcPts val="0"/>
              </a:spcAft>
              <a:buClr>
                <a:srgbClr val="F8C82E"/>
              </a:buClr>
              <a:buSzPts val="1800"/>
              <a:buAutoNum type="arabicPeriod"/>
            </a:pPr>
            <a:r>
              <a:rPr b="1" lang="nl" sz="1800">
                <a:solidFill>
                  <a:srgbClr val="F8C82E"/>
                </a:solidFill>
              </a:rPr>
              <a:t>Risico’s en kansen van AI</a:t>
            </a:r>
            <a:endParaRPr b="1" sz="1800">
              <a:solidFill>
                <a:srgbClr val="F8C82E"/>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Prompts</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id="58" name="Google Shape;58;p14" title="Screenshot 2025-03-26 at 16.58.11.png">
            <a:hlinkClick r:id="rId4"/>
          </p:cNvPr>
          <p:cNvPicPr preferRelativeResize="0"/>
          <p:nvPr/>
        </p:nvPicPr>
        <p:blipFill rotWithShape="1">
          <a:blip r:embed="rId5">
            <a:alphaModFix/>
          </a:blip>
          <a:srcRect b="209" l="0" r="0" t="199"/>
          <a:stretch/>
        </p:blipFill>
        <p:spPr>
          <a:xfrm>
            <a:off x="1229302" y="705800"/>
            <a:ext cx="6685400" cy="3731900"/>
          </a:xfrm>
          <a:prstGeom prst="rect">
            <a:avLst/>
          </a:prstGeom>
          <a:noFill/>
          <a:ln>
            <a:noFill/>
          </a:ln>
        </p:spPr>
      </p:pic>
      <p:pic>
        <p:nvPicPr>
          <p:cNvPr id="59" name="Google Shape;59;p14" title="play-button-zwart.png">
            <a:hlinkClick r:id="rId6"/>
          </p:cNvPr>
          <p:cNvPicPr preferRelativeResize="0"/>
          <p:nvPr/>
        </p:nvPicPr>
        <p:blipFill>
          <a:blip r:embed="rId7">
            <a:alphaModFix/>
          </a:blip>
          <a:stretch>
            <a:fillRect/>
          </a:stretch>
        </p:blipFill>
        <p:spPr>
          <a:xfrm>
            <a:off x="4204288" y="2204037"/>
            <a:ext cx="735426" cy="735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762575" y="930225"/>
            <a:ext cx="38922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Machine learning en neurale netwerken</a:t>
            </a:r>
            <a:endParaRPr b="1" sz="3000">
              <a:solidFill>
                <a:srgbClr val="455B99"/>
              </a:solidFill>
            </a:endParaRPr>
          </a:p>
        </p:txBody>
      </p:sp>
      <p:sp>
        <p:nvSpPr>
          <p:cNvPr id="65" name="Google Shape;65;p15"/>
          <p:cNvSpPr txBox="1"/>
          <p:nvPr/>
        </p:nvSpPr>
        <p:spPr>
          <a:xfrm>
            <a:off x="762575" y="2047125"/>
            <a:ext cx="33609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AI-systemen die het menselijk brein nabootsen</a:t>
            </a:r>
            <a:endParaRPr sz="2000">
              <a:solidFill>
                <a:srgbClr val="455B99"/>
              </a:solidFill>
            </a:endParaRPr>
          </a:p>
        </p:txBody>
      </p:sp>
      <p:sp>
        <p:nvSpPr>
          <p:cNvPr id="66" name="Google Shape;66;p15"/>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pic>
        <p:nvPicPr>
          <p:cNvPr id="67" name="Google Shape;67;p15"/>
          <p:cNvPicPr preferRelativeResize="0"/>
          <p:nvPr/>
        </p:nvPicPr>
        <p:blipFill rotWithShape="1">
          <a:blip r:embed="rId4">
            <a:alphaModFix/>
          </a:blip>
          <a:srcRect b="0" l="3925" r="3934" t="0"/>
          <a:stretch/>
        </p:blipFill>
        <p:spPr>
          <a:xfrm>
            <a:off x="4710600" y="459725"/>
            <a:ext cx="3892124" cy="4224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CEC"/>
        </a:solidFill>
      </p:bgPr>
    </p:bg>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3" name="Google Shape;73;p16"/>
          <p:cNvSpPr txBox="1"/>
          <p:nvPr/>
        </p:nvSpPr>
        <p:spPr>
          <a:xfrm>
            <a:off x="762575" y="930225"/>
            <a:ext cx="3390300" cy="654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Machine learning</a:t>
            </a:r>
            <a:endParaRPr b="1" sz="3000">
              <a:solidFill>
                <a:srgbClr val="455B99"/>
              </a:solidFill>
            </a:endParaRPr>
          </a:p>
        </p:txBody>
      </p:sp>
      <p:sp>
        <p:nvSpPr>
          <p:cNvPr id="74" name="Google Shape;74;p16"/>
          <p:cNvSpPr txBox="1"/>
          <p:nvPr/>
        </p:nvSpPr>
        <p:spPr>
          <a:xfrm>
            <a:off x="762575" y="1584825"/>
            <a:ext cx="6750900" cy="2641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2000">
                <a:solidFill>
                  <a:srgbClr val="455B99"/>
                </a:solidFill>
              </a:rPr>
              <a:t>Een machine learning systeem kan beter in iets worden als die wordt </a:t>
            </a:r>
            <a:r>
              <a:rPr b="1" lang="nl" sz="2000">
                <a:solidFill>
                  <a:srgbClr val="455B99"/>
                </a:solidFill>
              </a:rPr>
              <a:t>getraind met voorbeelden</a:t>
            </a:r>
            <a:r>
              <a:rPr lang="nl" sz="2000">
                <a:solidFill>
                  <a:srgbClr val="455B99"/>
                </a:solidFill>
              </a:rPr>
              <a:t> (data). Het systeem is in staat om patronen te herkennen in die data. </a:t>
            </a:r>
            <a:endParaRPr sz="2000">
              <a:solidFill>
                <a:srgbClr val="455B99"/>
              </a:solidFill>
            </a:endParaRPr>
          </a:p>
          <a:p>
            <a:pPr indent="0" lvl="0" marL="0" rtl="0" algn="l">
              <a:spcBef>
                <a:spcPts val="0"/>
              </a:spcBef>
              <a:spcAft>
                <a:spcPts val="0"/>
              </a:spcAft>
              <a:buClr>
                <a:schemeClr val="dk1"/>
              </a:buClr>
              <a:buSzPts val="1100"/>
              <a:buFont typeface="Arial"/>
              <a:buNone/>
            </a:pPr>
            <a:r>
              <a:t/>
            </a:r>
            <a:endParaRPr sz="2000">
              <a:solidFill>
                <a:srgbClr val="455B99"/>
              </a:solidFill>
            </a:endParaRPr>
          </a:p>
          <a:p>
            <a:pPr indent="0" lvl="0" marL="0" rtl="0" algn="l">
              <a:spcBef>
                <a:spcPts val="0"/>
              </a:spcBef>
              <a:spcAft>
                <a:spcPts val="0"/>
              </a:spcAft>
              <a:buNone/>
            </a:pPr>
            <a:r>
              <a:rPr lang="nl" sz="2000">
                <a:solidFill>
                  <a:srgbClr val="455B99"/>
                </a:solidFill>
              </a:rPr>
              <a:t>Een voorbeeld hiervan is </a:t>
            </a:r>
            <a:r>
              <a:rPr b="1" lang="nl" sz="2000">
                <a:solidFill>
                  <a:srgbClr val="455B99"/>
                </a:solidFill>
              </a:rPr>
              <a:t>gezichtsherkenning</a:t>
            </a:r>
            <a:r>
              <a:rPr lang="nl" sz="2000">
                <a:solidFill>
                  <a:srgbClr val="455B99"/>
                </a:solidFill>
              </a:rPr>
              <a:t>. Het systeem meet onder andere de afstand tussen je ogen en de breedte van je neus. Al deze resultaten samen zorgen ervoor dat de gezichtsherkenning werkt.</a:t>
            </a:r>
            <a:endParaRPr sz="2000">
              <a:solidFill>
                <a:srgbClr val="455B99"/>
              </a:solidFill>
            </a:endParaRPr>
          </a:p>
        </p:txBody>
      </p:sp>
      <p:pic>
        <p:nvPicPr>
          <p:cNvPr id="75" name="Google Shape;75;p16" title="DD-PO-BB-machine-learning-en-neurale-netwerken-2.png"/>
          <p:cNvPicPr preferRelativeResize="0"/>
          <p:nvPr/>
        </p:nvPicPr>
        <p:blipFill>
          <a:blip r:embed="rId4">
            <a:alphaModFix/>
          </a:blip>
          <a:stretch>
            <a:fillRect/>
          </a:stretch>
        </p:blipFill>
        <p:spPr>
          <a:xfrm flipH="1">
            <a:off x="7103740" y="2321426"/>
            <a:ext cx="2154474" cy="198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nvSpPr>
        <p:spPr>
          <a:xfrm>
            <a:off x="762575" y="930225"/>
            <a:ext cx="52173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Wist je dat je heel makkelijk foto’s terug kunt vinden op je smartphone?</a:t>
            </a:r>
            <a:endParaRPr b="1" sz="3000">
              <a:solidFill>
                <a:srgbClr val="455B99"/>
              </a:solidFill>
            </a:endParaRPr>
          </a:p>
        </p:txBody>
      </p:sp>
      <p:sp>
        <p:nvSpPr>
          <p:cNvPr id="81" name="Google Shape;81;p17"/>
          <p:cNvSpPr txBox="1"/>
          <p:nvPr/>
        </p:nvSpPr>
        <p:spPr>
          <a:xfrm>
            <a:off x="762575" y="2571750"/>
            <a:ext cx="5217300" cy="19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rgbClr val="455B99"/>
                </a:solidFill>
              </a:rPr>
              <a:t>Een voorbeeld van machine learning dat gebruikmaakt van een neuraal netwerk is het slim zoeken van foto’s op je smartphone. Als je in je fotoalbum op het ‘vergrootglas’ klikt, dan kun je foto’s zoeken op elk willekeurig woord, bijvoorbeeld ‘strand’, ‘bloem’ of ‘sneeuw’. Het systeem is getraind op veel verschillende categorieën met ontzettend veel foto’s en het is nu in staat om zelf foto’s in te delen in een bepaalde categorie. </a:t>
            </a:r>
            <a:endParaRPr sz="1500">
              <a:solidFill>
                <a:srgbClr val="455B99"/>
              </a:solidFill>
            </a:endParaRPr>
          </a:p>
        </p:txBody>
      </p:sp>
      <p:sp>
        <p:nvSpPr>
          <p:cNvPr id="82" name="Google Shape;82;p17"/>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pic>
        <p:nvPicPr>
          <p:cNvPr id="83" name="Google Shape;83;p17" title="DD-PO-BB-machine-learning-en-neurale-netwerken-3.png"/>
          <p:cNvPicPr preferRelativeResize="0"/>
          <p:nvPr/>
        </p:nvPicPr>
        <p:blipFill>
          <a:blip r:embed="rId4">
            <a:alphaModFix/>
          </a:blip>
          <a:stretch>
            <a:fillRect/>
          </a:stretch>
        </p:blipFill>
        <p:spPr>
          <a:xfrm>
            <a:off x="6528500" y="543325"/>
            <a:ext cx="1874475" cy="40568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nvSpPr>
        <p:spPr>
          <a:xfrm>
            <a:off x="762575" y="930225"/>
            <a:ext cx="3892200" cy="6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Aan de slag!</a:t>
            </a:r>
            <a:endParaRPr b="1" sz="3000">
              <a:solidFill>
                <a:srgbClr val="455B99"/>
              </a:solidFill>
            </a:endParaRPr>
          </a:p>
        </p:txBody>
      </p:sp>
      <p:sp>
        <p:nvSpPr>
          <p:cNvPr id="89" name="Google Shape;89;p18"/>
          <p:cNvSpPr txBox="1"/>
          <p:nvPr/>
        </p:nvSpPr>
        <p:spPr>
          <a:xfrm>
            <a:off x="762575" y="1614225"/>
            <a:ext cx="36252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Bekijk de video en maak opdracht 2 op je DIY-werkblad</a:t>
            </a:r>
            <a:endParaRPr sz="2000">
              <a:solidFill>
                <a:srgbClr val="455B99"/>
              </a:solidFill>
            </a:endParaRPr>
          </a:p>
        </p:txBody>
      </p:sp>
      <p:sp>
        <p:nvSpPr>
          <p:cNvPr id="90" name="Google Shape;90;p18"/>
          <p:cNvSpPr/>
          <p:nvPr/>
        </p:nvSpPr>
        <p:spPr>
          <a:xfrm>
            <a:off x="2650511" y="3003055"/>
            <a:ext cx="1921500" cy="1921500"/>
          </a:xfrm>
          <a:prstGeom prst="ellipse">
            <a:avLst/>
          </a:prstGeom>
          <a:solidFill>
            <a:srgbClr val="F8C8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We spreken van deep learning als meerdere neurale netwerken worden ingezet om te kunnen leren van data om zo complexe problemen op te kunnen lossen.</a:t>
            </a:r>
            <a:endParaRPr i="1" sz="1000"/>
          </a:p>
        </p:txBody>
      </p:sp>
      <p:sp>
        <p:nvSpPr>
          <p:cNvPr id="91" name="Google Shape;91;p18"/>
          <p:cNvSpPr/>
          <p:nvPr/>
        </p:nvSpPr>
        <p:spPr>
          <a:xfrm>
            <a:off x="762575" y="2531400"/>
            <a:ext cx="2107800" cy="2107500"/>
          </a:xfrm>
          <a:prstGeom prst="ellipse">
            <a:avLst/>
          </a:prstGeom>
          <a:solidFill>
            <a:srgbClr val="F8C82E"/>
          </a:solid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sz="1000"/>
              <a:t>Machine learning is een manier om machines te ontwerpen die kunnen leren van data. Het neurale netwerk is een model dat kan worden ingezet voor machine learning.</a:t>
            </a:r>
            <a:endParaRPr sz="1000"/>
          </a:p>
        </p:txBody>
      </p:sp>
      <p:pic>
        <p:nvPicPr>
          <p:cNvPr descr="Dit filmpje is onderdeel van de derde les van de Nationale AI-cursus Junior. &#10;Ga naar futurenl.org/nationale-ai-cursus-junior voor meer informatie." id="92" name="Google Shape;92;p18" title="Huis van je oma">
            <a:hlinkClick r:id="rId4"/>
          </p:cNvPr>
          <p:cNvPicPr preferRelativeResize="0"/>
          <p:nvPr/>
        </p:nvPicPr>
        <p:blipFill>
          <a:blip r:embed="rId5">
            <a:alphaModFix/>
          </a:blip>
          <a:stretch>
            <a:fillRect/>
          </a:stretch>
        </p:blipFill>
        <p:spPr>
          <a:xfrm>
            <a:off x="4654775" y="1077988"/>
            <a:ext cx="3892200" cy="2189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CEC"/>
        </a:solidFill>
      </p:bgPr>
    </p:bg>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98" name="Google Shape;98;p19"/>
          <p:cNvSpPr txBox="1"/>
          <p:nvPr/>
        </p:nvSpPr>
        <p:spPr>
          <a:xfrm>
            <a:off x="1254600" y="1322525"/>
            <a:ext cx="6634800" cy="2412300"/>
          </a:xfrm>
          <a:prstGeom prst="rect">
            <a:avLst/>
          </a:prstGeom>
          <a:solidFill>
            <a:schemeClr val="lt1"/>
          </a:solidFill>
          <a:ln>
            <a:noFill/>
          </a:ln>
        </p:spPr>
        <p:txBody>
          <a:bodyPr anchorCtr="0" anchor="t" bIns="270000" lIns="270000" spcFirstLastPara="1" rIns="270000" wrap="square" tIns="270000">
            <a:noAutofit/>
          </a:bodyPr>
          <a:lstStyle/>
          <a:p>
            <a:pPr indent="0" lvl="0" marL="0" rtl="0" algn="ctr">
              <a:spcBef>
                <a:spcPts val="0"/>
              </a:spcBef>
              <a:spcAft>
                <a:spcPts val="0"/>
              </a:spcAft>
              <a:buNone/>
            </a:pPr>
            <a:r>
              <a:rPr lang="nl" sz="1800">
                <a:solidFill>
                  <a:srgbClr val="455B99"/>
                </a:solidFill>
              </a:rPr>
              <a:t>Stel je voor dat je een robot hebt die je huiswerk voor je kan maken. De robot leert van jouw antwoorden en kan steeds beter worden in het maken van je huiswerk. </a:t>
            </a:r>
            <a:endParaRPr sz="1800">
              <a:solidFill>
                <a:srgbClr val="455B99"/>
              </a:solidFill>
            </a:endParaRPr>
          </a:p>
          <a:p>
            <a:pPr indent="0" lvl="0" marL="0" rtl="0" algn="ctr">
              <a:spcBef>
                <a:spcPts val="0"/>
              </a:spcBef>
              <a:spcAft>
                <a:spcPts val="0"/>
              </a:spcAft>
              <a:buNone/>
            </a:pPr>
            <a:r>
              <a:t/>
            </a:r>
            <a:endParaRPr sz="1800">
              <a:solidFill>
                <a:srgbClr val="455B99"/>
              </a:solidFill>
            </a:endParaRPr>
          </a:p>
          <a:p>
            <a:pPr indent="0" lvl="0" marL="0" rtl="0" algn="ctr">
              <a:spcBef>
                <a:spcPts val="0"/>
              </a:spcBef>
              <a:spcAft>
                <a:spcPts val="0"/>
              </a:spcAft>
              <a:buNone/>
            </a:pPr>
            <a:r>
              <a:rPr b="1" lang="nl" sz="1800">
                <a:solidFill>
                  <a:srgbClr val="455B99"/>
                </a:solidFill>
              </a:rPr>
              <a:t>Zou je de robot gebruiken om je huiswerk te maken? Waarom wel of niet? Wat zijn de gevolgen voor jezelf, je klasgenoten en je leraar?</a:t>
            </a:r>
            <a:endParaRPr b="1" sz="1800">
              <a:solidFill>
                <a:srgbClr val="455B99"/>
              </a:solidFill>
            </a:endParaRPr>
          </a:p>
        </p:txBody>
      </p:sp>
      <p:pic>
        <p:nvPicPr>
          <p:cNvPr id="99" name="Google Shape;99;p19" title="DD-PO-BB-een-introductie-op-ai-4.png"/>
          <p:cNvPicPr preferRelativeResize="0"/>
          <p:nvPr/>
        </p:nvPicPr>
        <p:blipFill>
          <a:blip r:embed="rId4">
            <a:alphaModFix/>
          </a:blip>
          <a:stretch>
            <a:fillRect/>
          </a:stretch>
        </p:blipFill>
        <p:spPr>
          <a:xfrm>
            <a:off x="119150" y="1456375"/>
            <a:ext cx="1512202" cy="139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pic>
        <p:nvPicPr>
          <p:cNvPr id="104" name="Google Shape;104;p20" title="DD-PO-BB-machine-learning-en-neurale-netwerken-5.png">
            <a:hlinkClick r:id="rId4"/>
          </p:cNvPr>
          <p:cNvPicPr preferRelativeResize="0"/>
          <p:nvPr/>
        </p:nvPicPr>
        <p:blipFill>
          <a:blip r:embed="rId5">
            <a:alphaModFix/>
          </a:blip>
          <a:stretch>
            <a:fillRect/>
          </a:stretch>
        </p:blipFill>
        <p:spPr>
          <a:xfrm>
            <a:off x="1733049" y="1895850"/>
            <a:ext cx="5677899" cy="2608350"/>
          </a:xfrm>
          <a:prstGeom prst="rect">
            <a:avLst/>
          </a:prstGeom>
          <a:noFill/>
          <a:ln>
            <a:noFill/>
          </a:ln>
        </p:spPr>
      </p:pic>
      <p:sp>
        <p:nvSpPr>
          <p:cNvPr id="105" name="Google Shape;105;p20"/>
          <p:cNvSpPr txBox="1"/>
          <p:nvPr/>
        </p:nvSpPr>
        <p:spPr>
          <a:xfrm>
            <a:off x="801900" y="701625"/>
            <a:ext cx="7540200" cy="7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455B99"/>
                </a:solidFill>
              </a:rPr>
              <a:t>Laat de Blobs opera zingen</a:t>
            </a:r>
            <a:endParaRPr b="1" sz="3000">
              <a:solidFill>
                <a:srgbClr val="455B99"/>
              </a:solidFill>
            </a:endParaRPr>
          </a:p>
        </p:txBody>
      </p:sp>
      <p:sp>
        <p:nvSpPr>
          <p:cNvPr id="106" name="Google Shape;106;p20"/>
          <p:cNvSpPr/>
          <p:nvPr/>
        </p:nvSpPr>
        <p:spPr>
          <a:xfrm rot="900041">
            <a:off x="6933893" y="2890877"/>
            <a:ext cx="2061966" cy="2061966"/>
          </a:xfrm>
          <a:prstGeom prst="ellipse">
            <a:avLst/>
          </a:prstGeom>
          <a:solidFill>
            <a:srgbClr val="F8C8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Een machine learning- experiment van Google. Het eert operazangers, die hun stem als prachtige muziekinstrumenten gebruiken. Het systeem is getraind door 16 uur aan zang.</a:t>
            </a:r>
            <a:endParaRPr i="1" sz="1000"/>
          </a:p>
        </p:txBody>
      </p:sp>
      <p:pic>
        <p:nvPicPr>
          <p:cNvPr id="107" name="Google Shape;107;p20" title="icoon-bekijken.png">
            <a:hlinkClick r:id="rId6"/>
          </p:cNvPr>
          <p:cNvPicPr preferRelativeResize="0"/>
          <p:nvPr/>
        </p:nvPicPr>
        <p:blipFill>
          <a:blip r:embed="rId7">
            <a:alphaModFix/>
          </a:blip>
          <a:stretch>
            <a:fillRect/>
          </a:stretch>
        </p:blipFill>
        <p:spPr>
          <a:xfrm>
            <a:off x="3805284" y="1277825"/>
            <a:ext cx="556525" cy="556525"/>
          </a:xfrm>
          <a:prstGeom prst="rect">
            <a:avLst/>
          </a:prstGeom>
          <a:noFill/>
          <a:ln>
            <a:noFill/>
          </a:ln>
        </p:spPr>
      </p:pic>
      <p:sp>
        <p:nvSpPr>
          <p:cNvPr id="108" name="Google Shape;108;p20"/>
          <p:cNvSpPr txBox="1"/>
          <p:nvPr/>
        </p:nvSpPr>
        <p:spPr>
          <a:xfrm>
            <a:off x="4459113" y="1324950"/>
            <a:ext cx="8796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u="sng">
                <a:solidFill>
                  <a:schemeClr val="hlink"/>
                </a:solidFill>
                <a:hlinkClick r:id="rId8"/>
              </a:rPr>
              <a:t>Bekijk</a:t>
            </a:r>
            <a:endParaRPr sz="2000">
              <a:solidFill>
                <a:srgbClr val="455B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1"/>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455B99"/>
                </a:solidFill>
              </a:rPr>
              <a:t>Opdracht 3</a:t>
            </a:r>
            <a:endParaRPr b="1" sz="3000">
              <a:solidFill>
                <a:srgbClr val="455B99"/>
              </a:solidFill>
            </a:endParaRPr>
          </a:p>
        </p:txBody>
      </p:sp>
      <p:sp>
        <p:nvSpPr>
          <p:cNvPr id="114" name="Google Shape;114;p21"/>
          <p:cNvSpPr txBox="1"/>
          <p:nvPr/>
        </p:nvSpPr>
        <p:spPr>
          <a:xfrm>
            <a:off x="801900" y="13721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nl" sz="2000">
                <a:solidFill>
                  <a:srgbClr val="455B99"/>
                </a:solidFill>
              </a:rPr>
              <a:t>Train zelf een machine learning systeem. </a:t>
            </a:r>
            <a:endParaRPr sz="2000">
              <a:solidFill>
                <a:srgbClr val="455B99"/>
              </a:solidFill>
            </a:endParaRPr>
          </a:p>
          <a:p>
            <a:pPr indent="0" lvl="0" marL="0" rtl="0" algn="ctr">
              <a:spcBef>
                <a:spcPts val="0"/>
              </a:spcBef>
              <a:spcAft>
                <a:spcPts val="0"/>
              </a:spcAft>
              <a:buClr>
                <a:schemeClr val="dk1"/>
              </a:buClr>
              <a:buSzPts val="1100"/>
              <a:buFont typeface="Arial"/>
              <a:buNone/>
            </a:pPr>
            <a:r>
              <a:rPr lang="nl" sz="2000">
                <a:solidFill>
                  <a:srgbClr val="455B99"/>
                </a:solidFill>
              </a:rPr>
              <a:t>Maak bijvoorbeeld ... uit de klas?!</a:t>
            </a:r>
            <a:endParaRPr sz="2000">
              <a:solidFill>
                <a:srgbClr val="455B99"/>
              </a:solidFill>
            </a:endParaRPr>
          </a:p>
          <a:p>
            <a:pPr indent="0" lvl="0" marL="0" rtl="0" algn="ctr">
              <a:spcBef>
                <a:spcPts val="0"/>
              </a:spcBef>
              <a:spcAft>
                <a:spcPts val="0"/>
              </a:spcAft>
              <a:buNone/>
            </a:pPr>
            <a:r>
              <a:t/>
            </a:r>
            <a:endParaRPr sz="2000">
              <a:solidFill>
                <a:srgbClr val="455B99"/>
              </a:solidFill>
            </a:endParaRPr>
          </a:p>
        </p:txBody>
      </p:sp>
      <p:pic>
        <p:nvPicPr>
          <p:cNvPr id="115" name="Google Shape;115;p21" title="DD-PO-BB-machine-learning-en-neurale-netwerken-6.png"/>
          <p:cNvPicPr preferRelativeResize="0"/>
          <p:nvPr/>
        </p:nvPicPr>
        <p:blipFill>
          <a:blip r:embed="rId4">
            <a:alphaModFix/>
          </a:blip>
          <a:stretch>
            <a:fillRect/>
          </a:stretch>
        </p:blipFill>
        <p:spPr>
          <a:xfrm>
            <a:off x="1826975" y="2220425"/>
            <a:ext cx="5490051" cy="2440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