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 Type="http://schemas.openxmlformats.org/officeDocument/2006/relationships/presProps" Target="presProps.xml"/><Relationship Id="rId25" Type="http://schemas.openxmlformats.org/officeDocument/2006/relationships/slide" Target="slides/slide2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24" Type="http://schemas.openxmlformats.org/officeDocument/2006/relationships/slide" Target="slides/slide19.xml"/><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customXml" Target="../customXml/item3.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ustomXml" Target="../customXml/item2.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slide" Target="slides/slide22.xml"/><Relationship Id="rId14" Type="http://schemas.openxmlformats.org/officeDocument/2006/relationships/slide" Target="slides/slide9.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43a2fe610a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43a2fe610a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43a2fe610a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43a2fe610a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43a2fe610a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43a2fe610a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43a2fe610a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43a2fe610a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43a2fe610a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43a2fe610a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43a2fe610a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43a2fe610a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43a2fe610a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43a2fe610a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43a2fe610a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43a2fe610a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43a2fe610a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43a2fe610a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43a2fe610a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43a2fe610a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343a2fe610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343a2fe61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43a2fe610a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43a2fe610a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43a2fe610a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43a2fe610a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43a2fe610a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43a2fe610a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43a2fe610a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43a2fe610a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43a2fe610a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43a2fe610a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43a2fe610a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43a2fe610a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43a2fe610a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43a2fe610a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43a2fe610a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43a2fe610a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43a2fe610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43a2fe610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43a2fe610a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43a2fe610a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43a2fe610a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43a2fe610a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43a2fe610a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43a2fe610a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hyperlink" Target="http://www.youtube.com/watch?v=2E4-1ZjhG94" TargetMode="External"/><Relationship Id="rId5"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hyperlink" Target="http://www.youtube.com/watch?v=B6mmei-YDR0" TargetMode="External"/><Relationship Id="rId5"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http://www.youtube.com/watch?v=MwPg82xobak" TargetMode="External"/><Relationship Id="rId5"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22.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hyperlink" Target="http://www.youtube.com/watch?v=byOr3HRRLJQ" TargetMode="External"/><Relationship Id="rId5"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hyperlink" Target="http://www.youtube.com/watch?v=0NVxUceXL7o" TargetMode="External"/><Relationship Id="rId5"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hyperlink" Target="http://www.youtube.com/watch?v=-Qus3YGEsUE" TargetMode="External"/><Relationship Id="rId5"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pic>
        <p:nvPicPr>
          <p:cNvPr descr="Dit filmpje is onderdeel van de derde les van de Nationale AI-cursus Junior. &#10;Ga naar futurenl.org/nationale-ai-cursus-junior voor meer informatie." id="102" name="Google Shape;102;p22" title="Oogziektes en AI">
            <a:hlinkClick r:id="rId4"/>
          </p:cNvPr>
          <p:cNvPicPr preferRelativeResize="0"/>
          <p:nvPr/>
        </p:nvPicPr>
        <p:blipFill>
          <a:blip r:embed="rId5">
            <a:alphaModFix/>
          </a:blip>
          <a:stretch>
            <a:fillRect/>
          </a:stretch>
        </p:blipFill>
        <p:spPr>
          <a:xfrm>
            <a:off x="1188625" y="668600"/>
            <a:ext cx="6766750" cy="3806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 name="Shape 106"/>
        <p:cNvGrpSpPr/>
        <p:nvPr/>
      </p:nvGrpSpPr>
      <p:grpSpPr>
        <a:xfrm>
          <a:off x="0" y="0"/>
          <a:ext cx="0" cy="0"/>
          <a:chOff x="0" y="0"/>
          <a:chExt cx="0" cy="0"/>
        </a:xfrm>
      </p:grpSpPr>
      <p:sp>
        <p:nvSpPr>
          <p:cNvPr id="107" name="Google Shape;107;p23"/>
          <p:cNvSpPr txBox="1"/>
          <p:nvPr/>
        </p:nvSpPr>
        <p:spPr>
          <a:xfrm>
            <a:off x="801900" y="701625"/>
            <a:ext cx="7540200" cy="6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3000">
                <a:solidFill>
                  <a:srgbClr val="455B99"/>
                </a:solidFill>
              </a:rPr>
              <a:t>Husky of een wolf?</a:t>
            </a:r>
            <a:endParaRPr sz="3000">
              <a:solidFill>
                <a:srgbClr val="455B99"/>
              </a:solidFill>
            </a:endParaRPr>
          </a:p>
        </p:txBody>
      </p:sp>
      <p:pic>
        <p:nvPicPr>
          <p:cNvPr id="108" name="Google Shape;108;p23" title="DD-PO-BB-machine-en-deep-learning-6.png"/>
          <p:cNvPicPr preferRelativeResize="0"/>
          <p:nvPr/>
        </p:nvPicPr>
        <p:blipFill>
          <a:blip r:embed="rId4">
            <a:alphaModFix/>
          </a:blip>
          <a:stretch>
            <a:fillRect/>
          </a:stretch>
        </p:blipFill>
        <p:spPr>
          <a:xfrm>
            <a:off x="1764613" y="1477050"/>
            <a:ext cx="5614775" cy="3059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sp>
        <p:nvSpPr>
          <p:cNvPr id="113" name="Google Shape;113;p24"/>
          <p:cNvSpPr txBox="1"/>
          <p:nvPr/>
        </p:nvSpPr>
        <p:spPr>
          <a:xfrm>
            <a:off x="801900" y="701625"/>
            <a:ext cx="7540200" cy="6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3000">
                <a:solidFill>
                  <a:srgbClr val="455B99"/>
                </a:solidFill>
              </a:rPr>
              <a:t>Oeps… foutje</a:t>
            </a:r>
            <a:endParaRPr sz="3000">
              <a:solidFill>
                <a:srgbClr val="455B99"/>
              </a:solidFill>
            </a:endParaRPr>
          </a:p>
        </p:txBody>
      </p:sp>
      <p:pic>
        <p:nvPicPr>
          <p:cNvPr id="114" name="Google Shape;114;p24" title="DD-PO-BB-machine-en-deep-learning-7.png"/>
          <p:cNvPicPr preferRelativeResize="0"/>
          <p:nvPr/>
        </p:nvPicPr>
        <p:blipFill rotWithShape="1">
          <a:blip r:embed="rId4">
            <a:alphaModFix/>
          </a:blip>
          <a:srcRect b="0" l="0" r="4662" t="0"/>
          <a:stretch/>
        </p:blipFill>
        <p:spPr>
          <a:xfrm>
            <a:off x="1556325" y="1412300"/>
            <a:ext cx="6031350" cy="31385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 name="Shape 118"/>
        <p:cNvGrpSpPr/>
        <p:nvPr/>
      </p:nvGrpSpPr>
      <p:grpSpPr>
        <a:xfrm>
          <a:off x="0" y="0"/>
          <a:ext cx="0" cy="0"/>
          <a:chOff x="0" y="0"/>
          <a:chExt cx="0" cy="0"/>
        </a:xfrm>
      </p:grpSpPr>
      <p:sp>
        <p:nvSpPr>
          <p:cNvPr id="119" name="Google Shape;119;p25"/>
          <p:cNvSpPr txBox="1"/>
          <p:nvPr/>
        </p:nvSpPr>
        <p:spPr>
          <a:xfrm>
            <a:off x="762575" y="930225"/>
            <a:ext cx="3809400" cy="16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rgbClr val="455B99"/>
                </a:solidFill>
              </a:rPr>
              <a:t>Hersenen versus</a:t>
            </a:r>
            <a:endParaRPr sz="3000">
              <a:solidFill>
                <a:srgbClr val="455B99"/>
              </a:solidFill>
            </a:endParaRPr>
          </a:p>
          <a:p>
            <a:pPr indent="0" lvl="0" marL="0" rtl="0" algn="l">
              <a:spcBef>
                <a:spcPts val="0"/>
              </a:spcBef>
              <a:spcAft>
                <a:spcPts val="0"/>
              </a:spcAft>
              <a:buNone/>
            </a:pPr>
            <a:r>
              <a:rPr lang="nl" sz="3000">
                <a:solidFill>
                  <a:srgbClr val="455B99"/>
                </a:solidFill>
              </a:rPr>
              <a:t>deep learning</a:t>
            </a:r>
            <a:endParaRPr sz="3000">
              <a:solidFill>
                <a:srgbClr val="455B99"/>
              </a:solidFill>
            </a:endParaRPr>
          </a:p>
        </p:txBody>
      </p:sp>
      <p:pic>
        <p:nvPicPr>
          <p:cNvPr id="120" name="Google Shape;120;p25" title="DD-PO-BB-machine-en-deep-learning-8.png"/>
          <p:cNvPicPr preferRelativeResize="0"/>
          <p:nvPr/>
        </p:nvPicPr>
        <p:blipFill rotWithShape="1">
          <a:blip r:embed="rId4">
            <a:alphaModFix/>
          </a:blip>
          <a:srcRect b="0" l="16703" r="21567" t="0"/>
          <a:stretch/>
        </p:blipFill>
        <p:spPr>
          <a:xfrm>
            <a:off x="4373074" y="541613"/>
            <a:ext cx="4174950" cy="4060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4" name="Shape 124"/>
        <p:cNvGrpSpPr/>
        <p:nvPr/>
      </p:nvGrpSpPr>
      <p:grpSpPr>
        <a:xfrm>
          <a:off x="0" y="0"/>
          <a:ext cx="0" cy="0"/>
          <a:chOff x="0" y="0"/>
          <a:chExt cx="0" cy="0"/>
        </a:xfrm>
      </p:grpSpPr>
      <p:pic>
        <p:nvPicPr>
          <p:cNvPr descr="Dit filmpje is onderdeel van de derde les van de Nationale AI-cursus Junior. &#10;Ga naar futurenl.org/nationale-ai-cursus-junior voor meer informatie." id="125" name="Google Shape;125;p26" title="Huis van je oma">
            <a:hlinkClick r:id="rId4"/>
          </p:cNvPr>
          <p:cNvPicPr preferRelativeResize="0"/>
          <p:nvPr/>
        </p:nvPicPr>
        <p:blipFill>
          <a:blip r:embed="rId5">
            <a:alphaModFix/>
          </a:blip>
          <a:stretch>
            <a:fillRect/>
          </a:stretch>
        </p:blipFill>
        <p:spPr>
          <a:xfrm>
            <a:off x="1322488" y="743900"/>
            <a:ext cx="6499025" cy="3655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 name="Shape 129"/>
        <p:cNvGrpSpPr/>
        <p:nvPr/>
      </p:nvGrpSpPr>
      <p:grpSpPr>
        <a:xfrm>
          <a:off x="0" y="0"/>
          <a:ext cx="0" cy="0"/>
          <a:chOff x="0" y="0"/>
          <a:chExt cx="0" cy="0"/>
        </a:xfrm>
      </p:grpSpPr>
      <p:sp>
        <p:nvSpPr>
          <p:cNvPr id="130" name="Google Shape;130;p27"/>
          <p:cNvSpPr txBox="1"/>
          <p:nvPr/>
        </p:nvSpPr>
        <p:spPr>
          <a:xfrm>
            <a:off x="801900" y="701625"/>
            <a:ext cx="7540200" cy="6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3000">
                <a:solidFill>
                  <a:srgbClr val="455B99"/>
                </a:solidFill>
              </a:rPr>
              <a:t>Zelfrijdende auto’s</a:t>
            </a:r>
            <a:endParaRPr sz="3000">
              <a:solidFill>
                <a:srgbClr val="455B99"/>
              </a:solidFill>
            </a:endParaRPr>
          </a:p>
        </p:txBody>
      </p:sp>
      <p:pic>
        <p:nvPicPr>
          <p:cNvPr id="131" name="Google Shape;131;p27" title="DD-PO-BB-machine-en-deep-learning-9.jpg"/>
          <p:cNvPicPr preferRelativeResize="0"/>
          <p:nvPr/>
        </p:nvPicPr>
        <p:blipFill>
          <a:blip r:embed="rId4">
            <a:alphaModFix/>
          </a:blip>
          <a:stretch>
            <a:fillRect/>
          </a:stretch>
        </p:blipFill>
        <p:spPr>
          <a:xfrm>
            <a:off x="1845325" y="1480625"/>
            <a:ext cx="5453350" cy="3070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Google Shape;136;p28"/>
          <p:cNvSpPr txBox="1"/>
          <p:nvPr/>
        </p:nvSpPr>
        <p:spPr>
          <a:xfrm>
            <a:off x="801900" y="701625"/>
            <a:ext cx="7540200" cy="6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3000">
                <a:solidFill>
                  <a:srgbClr val="455B99"/>
                </a:solidFill>
              </a:rPr>
              <a:t>Sensoren en camera’s</a:t>
            </a:r>
            <a:endParaRPr sz="3000">
              <a:solidFill>
                <a:srgbClr val="455B99"/>
              </a:solidFill>
            </a:endParaRPr>
          </a:p>
        </p:txBody>
      </p:sp>
      <p:pic>
        <p:nvPicPr>
          <p:cNvPr id="137" name="Google Shape;137;p28"/>
          <p:cNvPicPr preferRelativeResize="0"/>
          <p:nvPr/>
        </p:nvPicPr>
        <p:blipFill rotWithShape="1">
          <a:blip r:embed="rId4">
            <a:alphaModFix/>
          </a:blip>
          <a:srcRect b="7791" l="0" r="0" t="7799"/>
          <a:stretch/>
        </p:blipFill>
        <p:spPr>
          <a:xfrm>
            <a:off x="1845325" y="1480625"/>
            <a:ext cx="5453350" cy="30702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 name="Shape 141"/>
        <p:cNvGrpSpPr/>
        <p:nvPr/>
      </p:nvGrpSpPr>
      <p:grpSpPr>
        <a:xfrm>
          <a:off x="0" y="0"/>
          <a:ext cx="0" cy="0"/>
          <a:chOff x="0" y="0"/>
          <a:chExt cx="0" cy="0"/>
        </a:xfrm>
      </p:grpSpPr>
      <p:sp>
        <p:nvSpPr>
          <p:cNvPr id="142" name="Google Shape;142;p29"/>
          <p:cNvSpPr txBox="1"/>
          <p:nvPr/>
        </p:nvSpPr>
        <p:spPr>
          <a:xfrm>
            <a:off x="801900" y="701625"/>
            <a:ext cx="7540200" cy="6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3000">
                <a:solidFill>
                  <a:srgbClr val="455B99"/>
                </a:solidFill>
              </a:rPr>
              <a:t>Game: Carcraft</a:t>
            </a:r>
            <a:endParaRPr sz="3000">
              <a:solidFill>
                <a:srgbClr val="455B99"/>
              </a:solidFill>
            </a:endParaRPr>
          </a:p>
        </p:txBody>
      </p:sp>
      <p:pic>
        <p:nvPicPr>
          <p:cNvPr id="143" name="Google Shape;143;p29"/>
          <p:cNvPicPr preferRelativeResize="0"/>
          <p:nvPr/>
        </p:nvPicPr>
        <p:blipFill rotWithShape="1">
          <a:blip r:embed="rId4">
            <a:alphaModFix/>
          </a:blip>
          <a:srcRect b="0" l="14084" r="13760" t="0"/>
          <a:stretch/>
        </p:blipFill>
        <p:spPr>
          <a:xfrm>
            <a:off x="598813" y="1480625"/>
            <a:ext cx="7946374" cy="3070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 name="Shape 147"/>
        <p:cNvGrpSpPr/>
        <p:nvPr/>
      </p:nvGrpSpPr>
      <p:grpSpPr>
        <a:xfrm>
          <a:off x="0" y="0"/>
          <a:ext cx="0" cy="0"/>
          <a:chOff x="0" y="0"/>
          <a:chExt cx="0" cy="0"/>
        </a:xfrm>
      </p:grpSpPr>
      <p:sp>
        <p:nvSpPr>
          <p:cNvPr id="148" name="Google Shape;148;p30"/>
          <p:cNvSpPr txBox="1"/>
          <p:nvPr/>
        </p:nvSpPr>
        <p:spPr>
          <a:xfrm>
            <a:off x="801900" y="701625"/>
            <a:ext cx="7540200" cy="6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3000">
                <a:solidFill>
                  <a:srgbClr val="455B99"/>
                </a:solidFill>
              </a:rPr>
              <a:t>Bedenk een algoritme</a:t>
            </a:r>
            <a:endParaRPr sz="3000">
              <a:solidFill>
                <a:srgbClr val="455B99"/>
              </a:solidFill>
            </a:endParaRPr>
          </a:p>
        </p:txBody>
      </p:sp>
      <p:pic>
        <p:nvPicPr>
          <p:cNvPr id="149" name="Google Shape;149;p30"/>
          <p:cNvPicPr preferRelativeResize="0"/>
          <p:nvPr/>
        </p:nvPicPr>
        <p:blipFill rotWithShape="1">
          <a:blip r:embed="rId4">
            <a:alphaModFix/>
          </a:blip>
          <a:srcRect b="7791" l="0" r="0" t="7799"/>
          <a:stretch/>
        </p:blipFill>
        <p:spPr>
          <a:xfrm>
            <a:off x="1845325" y="1480625"/>
            <a:ext cx="5453350" cy="30702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CEC"/>
        </a:solidFill>
      </p:bgPr>
    </p:bg>
    <p:spTree>
      <p:nvGrpSpPr>
        <p:cNvPr id="153" name="Shape 153"/>
        <p:cNvGrpSpPr/>
        <p:nvPr/>
      </p:nvGrpSpPr>
      <p:grpSpPr>
        <a:xfrm>
          <a:off x="0" y="0"/>
          <a:ext cx="0" cy="0"/>
          <a:chOff x="0" y="0"/>
          <a:chExt cx="0" cy="0"/>
        </a:xfrm>
      </p:grpSpPr>
      <p:pic>
        <p:nvPicPr>
          <p:cNvPr id="154" name="Google Shape;154;p31"/>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155" name="Google Shape;155;p31"/>
          <p:cNvSpPr txBox="1"/>
          <p:nvPr/>
        </p:nvSpPr>
        <p:spPr>
          <a:xfrm>
            <a:off x="1667400" y="1096050"/>
            <a:ext cx="5809200" cy="2455200"/>
          </a:xfrm>
          <a:prstGeom prst="rect">
            <a:avLst/>
          </a:prstGeom>
          <a:solidFill>
            <a:schemeClr val="lt1"/>
          </a:solidFill>
          <a:ln>
            <a:noFill/>
          </a:ln>
        </p:spPr>
        <p:txBody>
          <a:bodyPr anchorCtr="0" anchor="t" bIns="270000" lIns="270000" spcFirstLastPara="1" rIns="270000" wrap="square" tIns="270000">
            <a:noAutofit/>
          </a:bodyPr>
          <a:lstStyle/>
          <a:p>
            <a:pPr indent="0" lvl="0" marL="0" rtl="0" algn="l">
              <a:spcBef>
                <a:spcPts val="0"/>
              </a:spcBef>
              <a:spcAft>
                <a:spcPts val="0"/>
              </a:spcAft>
              <a:buNone/>
            </a:pPr>
            <a:r>
              <a:rPr lang="nl" sz="1800">
                <a:solidFill>
                  <a:srgbClr val="FC1C10"/>
                </a:solidFill>
              </a:rPr>
              <a:t>De auto rijdt met een snelheid van 80 kilometer per uur. Er doemt plotseling een groot object op voor de camera. </a:t>
            </a:r>
            <a:endParaRPr sz="1800">
              <a:solidFill>
                <a:srgbClr val="FC1C10"/>
              </a:solidFill>
            </a:endParaRPr>
          </a:p>
          <a:p>
            <a:pPr indent="0" lvl="0" marL="0" rtl="0" algn="l">
              <a:spcBef>
                <a:spcPts val="0"/>
              </a:spcBef>
              <a:spcAft>
                <a:spcPts val="0"/>
              </a:spcAft>
              <a:buNone/>
            </a:pPr>
            <a:r>
              <a:t/>
            </a:r>
            <a:endParaRPr sz="1800">
              <a:solidFill>
                <a:srgbClr val="FC1C10"/>
              </a:solidFill>
            </a:endParaRPr>
          </a:p>
          <a:p>
            <a:pPr indent="0" lvl="0" marL="0" rtl="0" algn="l">
              <a:spcBef>
                <a:spcPts val="0"/>
              </a:spcBef>
              <a:spcAft>
                <a:spcPts val="0"/>
              </a:spcAft>
              <a:buNone/>
            </a:pPr>
            <a:r>
              <a:rPr b="1" lang="nl" sz="1800">
                <a:solidFill>
                  <a:srgbClr val="FC1C10"/>
                </a:solidFill>
              </a:rPr>
              <a:t>Welke reactie kies je?</a:t>
            </a:r>
            <a:endParaRPr b="1"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Doorrijden</a:t>
            </a:r>
            <a:endParaRPr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Hard remmen</a:t>
            </a:r>
            <a:endParaRPr sz="1800">
              <a:solidFill>
                <a:srgbClr val="FC1C10"/>
              </a:solidFill>
            </a:endParaRPr>
          </a:p>
        </p:txBody>
      </p:sp>
      <p:pic>
        <p:nvPicPr>
          <p:cNvPr id="156" name="Google Shape;156;p31" title="DD-PO-BB-machine-en-deep-learning-13.png"/>
          <p:cNvPicPr preferRelativeResize="0"/>
          <p:nvPr/>
        </p:nvPicPr>
        <p:blipFill>
          <a:blip r:embed="rId4">
            <a:alphaModFix/>
          </a:blip>
          <a:stretch>
            <a:fillRect/>
          </a:stretch>
        </p:blipFill>
        <p:spPr>
          <a:xfrm>
            <a:off x="28011" y="1762525"/>
            <a:ext cx="2028125" cy="18649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 name="Shape 57"/>
        <p:cNvGrpSpPr/>
        <p:nvPr/>
      </p:nvGrpSpPr>
      <p:grpSpPr>
        <a:xfrm>
          <a:off x="0" y="0"/>
          <a:ext cx="0" cy="0"/>
          <a:chOff x="0" y="0"/>
          <a:chExt cx="0" cy="0"/>
        </a:xfrm>
      </p:grpSpPr>
      <p:pic>
        <p:nvPicPr>
          <p:cNvPr descr="Dit filmpje is onderdeel van de derde les van de Nationale AI-cursus Junior. &#10;Ga naar futurenl.org/nationale-ai-cursus-junior voor meer informatie." id="58" name="Google Shape;58;p14" title="Algoritmen en slimme AI systemen">
            <a:hlinkClick r:id="rId4"/>
          </p:cNvPr>
          <p:cNvPicPr preferRelativeResize="0"/>
          <p:nvPr/>
        </p:nvPicPr>
        <p:blipFill>
          <a:blip r:embed="rId5">
            <a:alphaModFix/>
          </a:blip>
          <a:stretch>
            <a:fillRect/>
          </a:stretch>
        </p:blipFill>
        <p:spPr>
          <a:xfrm>
            <a:off x="1544488" y="868775"/>
            <a:ext cx="6055025" cy="3405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1000"/>
                                        <p:tgtEl>
                                          <p:spTgt spid="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CEC"/>
        </a:solidFill>
      </p:bgPr>
    </p:bg>
    <p:spTree>
      <p:nvGrpSpPr>
        <p:cNvPr id="160" name="Shape 160"/>
        <p:cNvGrpSpPr/>
        <p:nvPr/>
      </p:nvGrpSpPr>
      <p:grpSpPr>
        <a:xfrm>
          <a:off x="0" y="0"/>
          <a:ext cx="0" cy="0"/>
          <a:chOff x="0" y="0"/>
          <a:chExt cx="0" cy="0"/>
        </a:xfrm>
      </p:grpSpPr>
      <p:pic>
        <p:nvPicPr>
          <p:cNvPr id="161" name="Google Shape;161;p32"/>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162" name="Google Shape;162;p32"/>
          <p:cNvSpPr txBox="1"/>
          <p:nvPr/>
        </p:nvSpPr>
        <p:spPr>
          <a:xfrm>
            <a:off x="1667400" y="1096050"/>
            <a:ext cx="5809200" cy="2469900"/>
          </a:xfrm>
          <a:prstGeom prst="rect">
            <a:avLst/>
          </a:prstGeom>
          <a:solidFill>
            <a:schemeClr val="lt1"/>
          </a:solidFill>
          <a:ln>
            <a:noFill/>
          </a:ln>
        </p:spPr>
        <p:txBody>
          <a:bodyPr anchorCtr="0" anchor="t" bIns="270000" lIns="270000" spcFirstLastPara="1" rIns="270000" wrap="square" tIns="270000">
            <a:noAutofit/>
          </a:bodyPr>
          <a:lstStyle/>
          <a:p>
            <a:pPr indent="0" lvl="0" marL="0" rtl="0" algn="l">
              <a:spcBef>
                <a:spcPts val="0"/>
              </a:spcBef>
              <a:spcAft>
                <a:spcPts val="0"/>
              </a:spcAft>
              <a:buNone/>
            </a:pPr>
            <a:r>
              <a:rPr lang="nl" sz="1800">
                <a:solidFill>
                  <a:srgbClr val="FC1C10"/>
                </a:solidFill>
              </a:rPr>
              <a:t>De auto rijdt met een snelheid van 80 kilometer per uur. Er doemt plotseling een groot object op voor de camera. Achter je rijdt een vrachtwagen. </a:t>
            </a:r>
            <a:endParaRPr sz="1800">
              <a:solidFill>
                <a:srgbClr val="FC1C10"/>
              </a:solidFill>
            </a:endParaRPr>
          </a:p>
          <a:p>
            <a:pPr indent="0" lvl="0" marL="0" rtl="0" algn="l">
              <a:spcBef>
                <a:spcPts val="0"/>
              </a:spcBef>
              <a:spcAft>
                <a:spcPts val="0"/>
              </a:spcAft>
              <a:buNone/>
            </a:pPr>
            <a:r>
              <a:t/>
            </a:r>
            <a:endParaRPr sz="1800">
              <a:solidFill>
                <a:srgbClr val="FC1C10"/>
              </a:solidFill>
            </a:endParaRPr>
          </a:p>
          <a:p>
            <a:pPr indent="0" lvl="0" marL="0" rtl="0" algn="l">
              <a:spcBef>
                <a:spcPts val="0"/>
              </a:spcBef>
              <a:spcAft>
                <a:spcPts val="0"/>
              </a:spcAft>
              <a:buNone/>
            </a:pPr>
            <a:r>
              <a:rPr b="1" lang="nl" sz="1800">
                <a:solidFill>
                  <a:srgbClr val="FC1C10"/>
                </a:solidFill>
              </a:rPr>
              <a:t>Welke reactie kies je?</a:t>
            </a:r>
            <a:endParaRPr b="1"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Doorrijden</a:t>
            </a:r>
            <a:endParaRPr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Hard remmen</a:t>
            </a:r>
            <a:endParaRPr sz="1800">
              <a:solidFill>
                <a:srgbClr val="FC1C10"/>
              </a:solidFill>
            </a:endParaRPr>
          </a:p>
        </p:txBody>
      </p:sp>
      <p:pic>
        <p:nvPicPr>
          <p:cNvPr id="163" name="Google Shape;163;p32" title="DD-PO-BB-machine-en-deep-learning-13.png"/>
          <p:cNvPicPr preferRelativeResize="0"/>
          <p:nvPr/>
        </p:nvPicPr>
        <p:blipFill>
          <a:blip r:embed="rId4">
            <a:alphaModFix/>
          </a:blip>
          <a:stretch>
            <a:fillRect/>
          </a:stretch>
        </p:blipFill>
        <p:spPr>
          <a:xfrm>
            <a:off x="28011" y="1762525"/>
            <a:ext cx="2028125" cy="18649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CEC"/>
        </a:solidFill>
      </p:bgPr>
    </p:bg>
    <p:spTree>
      <p:nvGrpSpPr>
        <p:cNvPr id="167" name="Shape 167"/>
        <p:cNvGrpSpPr/>
        <p:nvPr/>
      </p:nvGrpSpPr>
      <p:grpSpPr>
        <a:xfrm>
          <a:off x="0" y="0"/>
          <a:ext cx="0" cy="0"/>
          <a:chOff x="0" y="0"/>
          <a:chExt cx="0" cy="0"/>
        </a:xfrm>
      </p:grpSpPr>
      <p:pic>
        <p:nvPicPr>
          <p:cNvPr id="168" name="Google Shape;168;p33"/>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169" name="Google Shape;169;p33"/>
          <p:cNvSpPr txBox="1"/>
          <p:nvPr/>
        </p:nvSpPr>
        <p:spPr>
          <a:xfrm>
            <a:off x="1667400" y="1096050"/>
            <a:ext cx="5809200" cy="2951400"/>
          </a:xfrm>
          <a:prstGeom prst="rect">
            <a:avLst/>
          </a:prstGeom>
          <a:solidFill>
            <a:schemeClr val="lt1"/>
          </a:solidFill>
          <a:ln>
            <a:noFill/>
          </a:ln>
        </p:spPr>
        <p:txBody>
          <a:bodyPr anchorCtr="0" anchor="t" bIns="270000" lIns="270000" spcFirstLastPara="1" rIns="270000" wrap="square" tIns="270000">
            <a:noAutofit/>
          </a:bodyPr>
          <a:lstStyle/>
          <a:p>
            <a:pPr indent="0" lvl="0" marL="0" rtl="0" algn="l">
              <a:spcBef>
                <a:spcPts val="0"/>
              </a:spcBef>
              <a:spcAft>
                <a:spcPts val="0"/>
              </a:spcAft>
              <a:buNone/>
            </a:pPr>
            <a:r>
              <a:rPr lang="nl" sz="1800">
                <a:solidFill>
                  <a:srgbClr val="FC1C10"/>
                </a:solidFill>
              </a:rPr>
              <a:t>De auto rijdt met een snelheid van 80 kilometer per uur. Er doemt plotseling een groot object op voor de camera. Achter je rijdt een vrachtwagen. De weg is spekglad en het waait hard. Overal vliegt plastic afval…</a:t>
            </a:r>
            <a:endParaRPr sz="1800">
              <a:solidFill>
                <a:srgbClr val="FC1C10"/>
              </a:solidFill>
            </a:endParaRPr>
          </a:p>
          <a:p>
            <a:pPr indent="0" lvl="0" marL="0" rtl="0" algn="l">
              <a:spcBef>
                <a:spcPts val="0"/>
              </a:spcBef>
              <a:spcAft>
                <a:spcPts val="0"/>
              </a:spcAft>
              <a:buNone/>
            </a:pPr>
            <a:r>
              <a:t/>
            </a:r>
            <a:endParaRPr sz="1800">
              <a:solidFill>
                <a:srgbClr val="FC1C10"/>
              </a:solidFill>
            </a:endParaRPr>
          </a:p>
          <a:p>
            <a:pPr indent="0" lvl="0" marL="0" rtl="0" algn="l">
              <a:spcBef>
                <a:spcPts val="0"/>
              </a:spcBef>
              <a:spcAft>
                <a:spcPts val="0"/>
              </a:spcAft>
              <a:buNone/>
            </a:pPr>
            <a:r>
              <a:rPr b="1" lang="nl" sz="1800">
                <a:solidFill>
                  <a:srgbClr val="FC1C10"/>
                </a:solidFill>
              </a:rPr>
              <a:t>Welke reactie kies je?</a:t>
            </a:r>
            <a:endParaRPr b="1"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Doorrijden</a:t>
            </a:r>
            <a:endParaRPr sz="1800">
              <a:solidFill>
                <a:srgbClr val="FC1C10"/>
              </a:solidFill>
            </a:endParaRPr>
          </a:p>
          <a:p>
            <a:pPr indent="-342900" lvl="0" marL="457200" rtl="0" algn="l">
              <a:spcBef>
                <a:spcPts val="0"/>
              </a:spcBef>
              <a:spcAft>
                <a:spcPts val="0"/>
              </a:spcAft>
              <a:buClr>
                <a:srgbClr val="FC1C10"/>
              </a:buClr>
              <a:buSzPts val="1800"/>
              <a:buAutoNum type="alphaLcPeriod"/>
            </a:pPr>
            <a:r>
              <a:rPr lang="nl" sz="1800">
                <a:solidFill>
                  <a:srgbClr val="FC1C10"/>
                </a:solidFill>
              </a:rPr>
              <a:t>Hard remmen</a:t>
            </a:r>
            <a:endParaRPr sz="1800">
              <a:solidFill>
                <a:srgbClr val="FC1C10"/>
              </a:solidFill>
            </a:endParaRPr>
          </a:p>
        </p:txBody>
      </p:sp>
      <p:pic>
        <p:nvPicPr>
          <p:cNvPr id="170" name="Google Shape;170;p33" title="DD-PO-BB-machine-en-deep-learning-13.png"/>
          <p:cNvPicPr preferRelativeResize="0"/>
          <p:nvPr/>
        </p:nvPicPr>
        <p:blipFill>
          <a:blip r:embed="rId4">
            <a:alphaModFix/>
          </a:blip>
          <a:stretch>
            <a:fillRect/>
          </a:stretch>
        </p:blipFill>
        <p:spPr>
          <a:xfrm>
            <a:off x="28011" y="2234400"/>
            <a:ext cx="2028125" cy="18649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CEC"/>
        </a:solidFill>
      </p:bgPr>
    </p:bg>
    <p:spTree>
      <p:nvGrpSpPr>
        <p:cNvPr id="174" name="Shape 174"/>
        <p:cNvGrpSpPr/>
        <p:nvPr/>
      </p:nvGrpSpPr>
      <p:grpSpPr>
        <a:xfrm>
          <a:off x="0" y="0"/>
          <a:ext cx="0" cy="0"/>
          <a:chOff x="0" y="0"/>
          <a:chExt cx="0" cy="0"/>
        </a:xfrm>
      </p:grpSpPr>
      <p:pic>
        <p:nvPicPr>
          <p:cNvPr id="175" name="Google Shape;175;p34"/>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176" name="Google Shape;176;p34"/>
          <p:cNvSpPr txBox="1"/>
          <p:nvPr/>
        </p:nvSpPr>
        <p:spPr>
          <a:xfrm>
            <a:off x="1667400" y="1626600"/>
            <a:ext cx="5809200" cy="1890300"/>
          </a:xfrm>
          <a:prstGeom prst="rect">
            <a:avLst/>
          </a:prstGeom>
          <a:solidFill>
            <a:schemeClr val="lt1"/>
          </a:solidFill>
          <a:ln>
            <a:noFill/>
          </a:ln>
        </p:spPr>
        <p:txBody>
          <a:bodyPr anchorCtr="0" anchor="t" bIns="270000" lIns="270000" spcFirstLastPara="1" rIns="270000" wrap="square" tIns="270000">
            <a:noAutofit/>
          </a:bodyPr>
          <a:lstStyle/>
          <a:p>
            <a:pPr indent="-342900" lvl="0" marL="457200" rtl="0" algn="l">
              <a:spcBef>
                <a:spcPts val="0"/>
              </a:spcBef>
              <a:spcAft>
                <a:spcPts val="0"/>
              </a:spcAft>
              <a:buClr>
                <a:srgbClr val="FC1C10"/>
              </a:buClr>
              <a:buSzPts val="1800"/>
              <a:buAutoNum type="arabicPeriod"/>
            </a:pPr>
            <a:r>
              <a:rPr lang="nl" sz="1800">
                <a:solidFill>
                  <a:srgbClr val="FC1C10"/>
                </a:solidFill>
              </a:rPr>
              <a:t>Werk in een tweetal.</a:t>
            </a:r>
            <a:endParaRPr sz="1800">
              <a:solidFill>
                <a:srgbClr val="FC1C10"/>
              </a:solidFill>
            </a:endParaRPr>
          </a:p>
          <a:p>
            <a:pPr indent="-342900" lvl="0" marL="457200" rtl="0" algn="l">
              <a:spcBef>
                <a:spcPts val="0"/>
              </a:spcBef>
              <a:spcAft>
                <a:spcPts val="0"/>
              </a:spcAft>
              <a:buClr>
                <a:srgbClr val="FC1C10"/>
              </a:buClr>
              <a:buSzPts val="1800"/>
              <a:buAutoNum type="arabicPeriod"/>
            </a:pPr>
            <a:r>
              <a:rPr lang="nl" sz="1800">
                <a:solidFill>
                  <a:srgbClr val="FC1C10"/>
                </a:solidFill>
              </a:rPr>
              <a:t>Zelf: Bedenk en schrijf een dilemma voor een zelfrijdende auto.</a:t>
            </a:r>
            <a:endParaRPr sz="1800">
              <a:solidFill>
                <a:srgbClr val="FC1C10"/>
              </a:solidFill>
            </a:endParaRPr>
          </a:p>
          <a:p>
            <a:pPr indent="-342900" lvl="0" marL="457200" rtl="0" algn="l">
              <a:spcBef>
                <a:spcPts val="0"/>
              </a:spcBef>
              <a:spcAft>
                <a:spcPts val="0"/>
              </a:spcAft>
              <a:buClr>
                <a:srgbClr val="FC1C10"/>
              </a:buClr>
              <a:buSzPts val="1800"/>
              <a:buAutoNum type="arabicPeriod"/>
            </a:pPr>
            <a:r>
              <a:rPr lang="nl" sz="1800">
                <a:solidFill>
                  <a:srgbClr val="FC1C10"/>
                </a:solidFill>
              </a:rPr>
              <a:t>Samen: Bedenk en schrijf een algoritme voor het dilemma. Een stappenplan - wat te doen?</a:t>
            </a:r>
            <a:endParaRPr sz="1800">
              <a:solidFill>
                <a:srgbClr val="FC1C10"/>
              </a:solidFill>
            </a:endParaRPr>
          </a:p>
        </p:txBody>
      </p:sp>
      <p:pic>
        <p:nvPicPr>
          <p:cNvPr id="177" name="Google Shape;177;p34" title="DD-PO-BB-machine-en-deep-learning-14.png"/>
          <p:cNvPicPr preferRelativeResize="0"/>
          <p:nvPr/>
        </p:nvPicPr>
        <p:blipFill>
          <a:blip r:embed="rId4">
            <a:alphaModFix/>
          </a:blip>
          <a:stretch>
            <a:fillRect/>
          </a:stretch>
        </p:blipFill>
        <p:spPr>
          <a:xfrm>
            <a:off x="4779775" y="298000"/>
            <a:ext cx="1836525" cy="16887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CEC"/>
        </a:solidFill>
      </p:bgPr>
    </p:bg>
    <p:spTree>
      <p:nvGrpSpPr>
        <p:cNvPr id="181" name="Shape 181"/>
        <p:cNvGrpSpPr/>
        <p:nvPr/>
      </p:nvGrpSpPr>
      <p:grpSpPr>
        <a:xfrm>
          <a:off x="0" y="0"/>
          <a:ext cx="0" cy="0"/>
          <a:chOff x="0" y="0"/>
          <a:chExt cx="0" cy="0"/>
        </a:xfrm>
      </p:grpSpPr>
      <p:pic>
        <p:nvPicPr>
          <p:cNvPr id="182" name="Google Shape;182;p35"/>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183" name="Google Shape;183;p35"/>
          <p:cNvSpPr txBox="1"/>
          <p:nvPr/>
        </p:nvSpPr>
        <p:spPr>
          <a:xfrm>
            <a:off x="1381350" y="968400"/>
            <a:ext cx="6381300" cy="3206700"/>
          </a:xfrm>
          <a:prstGeom prst="rect">
            <a:avLst/>
          </a:prstGeom>
          <a:solidFill>
            <a:schemeClr val="lt1"/>
          </a:solidFill>
          <a:ln>
            <a:noFill/>
          </a:ln>
        </p:spPr>
        <p:txBody>
          <a:bodyPr anchorCtr="0" anchor="t" bIns="270000" lIns="270000" spcFirstLastPara="1" rIns="270000" wrap="square" tIns="270000">
            <a:noAutofit/>
          </a:bodyPr>
          <a:lstStyle/>
          <a:p>
            <a:pPr indent="0" lvl="0" marL="0" rtl="0" algn="l">
              <a:spcBef>
                <a:spcPts val="0"/>
              </a:spcBef>
              <a:spcAft>
                <a:spcPts val="0"/>
              </a:spcAft>
              <a:buNone/>
            </a:pPr>
            <a:r>
              <a:rPr b="1" lang="nl" sz="1800">
                <a:solidFill>
                  <a:srgbClr val="FC1C10"/>
                </a:solidFill>
              </a:rPr>
              <a:t>Wat hebben we geleerd?</a:t>
            </a:r>
            <a:endParaRPr sz="1800">
              <a:solidFill>
                <a:srgbClr val="FC1C10"/>
              </a:solidFill>
            </a:endParaRPr>
          </a:p>
          <a:p>
            <a:pPr indent="0" lvl="0" marL="0" rtl="0" algn="l">
              <a:spcBef>
                <a:spcPts val="0"/>
              </a:spcBef>
              <a:spcAft>
                <a:spcPts val="0"/>
              </a:spcAft>
              <a:buNone/>
            </a:pPr>
            <a:r>
              <a:t/>
            </a:r>
            <a:endParaRPr sz="1800">
              <a:solidFill>
                <a:srgbClr val="FC1C10"/>
              </a:solidFill>
            </a:endParaRPr>
          </a:p>
          <a:p>
            <a:pPr indent="0" lvl="0" marL="0" rtl="0" algn="l">
              <a:spcBef>
                <a:spcPts val="0"/>
              </a:spcBef>
              <a:spcAft>
                <a:spcPts val="0"/>
              </a:spcAft>
              <a:buNone/>
            </a:pPr>
            <a:r>
              <a:rPr lang="nl" sz="1800">
                <a:solidFill>
                  <a:srgbClr val="FC1C10"/>
                </a:solidFill>
              </a:rPr>
              <a:t>Je weet wat een algoritme is: </a:t>
            </a:r>
            <a:endParaRPr sz="1800">
              <a:solidFill>
                <a:srgbClr val="FC1C10"/>
              </a:solidFill>
            </a:endParaRPr>
          </a:p>
          <a:p>
            <a:pPr indent="0" lvl="0" marL="0" rtl="0" algn="l">
              <a:spcBef>
                <a:spcPts val="0"/>
              </a:spcBef>
              <a:spcAft>
                <a:spcPts val="0"/>
              </a:spcAft>
              <a:buNone/>
            </a:pPr>
            <a:r>
              <a:rPr lang="nl" sz="1800">
                <a:solidFill>
                  <a:srgbClr val="FC1C10"/>
                </a:solidFill>
              </a:rPr>
              <a:t>een stappenplan om een doel te behalen. </a:t>
            </a:r>
            <a:endParaRPr sz="1800">
              <a:solidFill>
                <a:srgbClr val="FC1C10"/>
              </a:solidFill>
            </a:endParaRPr>
          </a:p>
          <a:p>
            <a:pPr indent="0" lvl="0" marL="0" rtl="0" algn="l">
              <a:spcBef>
                <a:spcPts val="0"/>
              </a:spcBef>
              <a:spcAft>
                <a:spcPts val="0"/>
              </a:spcAft>
              <a:buNone/>
            </a:pPr>
            <a:r>
              <a:t/>
            </a:r>
            <a:endParaRPr sz="1800">
              <a:solidFill>
                <a:srgbClr val="FC1C10"/>
              </a:solidFill>
            </a:endParaRPr>
          </a:p>
          <a:p>
            <a:pPr indent="0" lvl="0" marL="0" rtl="0" algn="l">
              <a:spcBef>
                <a:spcPts val="0"/>
              </a:spcBef>
              <a:spcAft>
                <a:spcPts val="0"/>
              </a:spcAft>
              <a:buNone/>
            </a:pPr>
            <a:r>
              <a:rPr lang="nl" sz="1800">
                <a:solidFill>
                  <a:srgbClr val="FC1C10"/>
                </a:solidFill>
              </a:rPr>
              <a:t>Je weet dat door algoritmen systemen sneller en soms zelfs beter kunnen werken dan mensen. </a:t>
            </a:r>
            <a:endParaRPr sz="1800">
              <a:solidFill>
                <a:srgbClr val="FC1C10"/>
              </a:solidFill>
            </a:endParaRPr>
          </a:p>
          <a:p>
            <a:pPr indent="0" lvl="0" marL="0" rtl="0" algn="l">
              <a:spcBef>
                <a:spcPts val="0"/>
              </a:spcBef>
              <a:spcAft>
                <a:spcPts val="0"/>
              </a:spcAft>
              <a:buNone/>
            </a:pPr>
            <a:r>
              <a:t/>
            </a:r>
            <a:endParaRPr sz="1800">
              <a:solidFill>
                <a:srgbClr val="FC1C10"/>
              </a:solidFill>
            </a:endParaRPr>
          </a:p>
          <a:p>
            <a:pPr indent="0" lvl="0" marL="0" rtl="0" algn="l">
              <a:spcBef>
                <a:spcPts val="0"/>
              </a:spcBef>
              <a:spcAft>
                <a:spcPts val="0"/>
              </a:spcAft>
              <a:buNone/>
            </a:pPr>
            <a:r>
              <a:rPr lang="nl" sz="1800">
                <a:solidFill>
                  <a:srgbClr val="FC1C10"/>
                </a:solidFill>
              </a:rPr>
              <a:t>Je weet dat een beslisboom algoritmen helpt om keuzes te maken. </a:t>
            </a:r>
            <a:endParaRPr sz="1800">
              <a:solidFill>
                <a:srgbClr val="FC1C10"/>
              </a:solidFill>
            </a:endParaRPr>
          </a:p>
          <a:p>
            <a:pPr indent="0" lvl="0" marL="0" rtl="0" algn="l">
              <a:spcBef>
                <a:spcPts val="0"/>
              </a:spcBef>
              <a:spcAft>
                <a:spcPts val="0"/>
              </a:spcAft>
              <a:buNone/>
            </a:pPr>
            <a:r>
              <a:t/>
            </a:r>
            <a:endParaRPr sz="1800">
              <a:solidFill>
                <a:srgbClr val="FC1C10"/>
              </a:solidFill>
            </a:endParaRPr>
          </a:p>
        </p:txBody>
      </p:sp>
      <p:pic>
        <p:nvPicPr>
          <p:cNvPr id="184" name="Google Shape;184;p35" title="DD-PO-BB-machine-en-deep-learning-15.gif"/>
          <p:cNvPicPr preferRelativeResize="0"/>
          <p:nvPr/>
        </p:nvPicPr>
        <p:blipFill>
          <a:blip r:embed="rId4">
            <a:alphaModFix/>
          </a:blip>
          <a:stretch>
            <a:fillRect/>
          </a:stretch>
        </p:blipFill>
        <p:spPr>
          <a:xfrm>
            <a:off x="6105400" y="425573"/>
            <a:ext cx="2296200" cy="1685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B0A9"/>
        </a:solidFill>
      </p:bgPr>
    </p:bg>
    <p:spTree>
      <p:nvGrpSpPr>
        <p:cNvPr id="188" name="Shape 188"/>
        <p:cNvGrpSpPr/>
        <p:nvPr/>
      </p:nvGrpSpPr>
      <p:grpSpPr>
        <a:xfrm>
          <a:off x="0" y="0"/>
          <a:ext cx="0" cy="0"/>
          <a:chOff x="0" y="0"/>
          <a:chExt cx="0" cy="0"/>
        </a:xfrm>
      </p:grpSpPr>
      <p:pic>
        <p:nvPicPr>
          <p:cNvPr id="189" name="Google Shape;189;p36"/>
          <p:cNvPicPr preferRelativeResize="0"/>
          <p:nvPr/>
        </p:nvPicPr>
        <p:blipFill>
          <a:blip r:embed="rId3">
            <a:alphaModFix/>
          </a:blip>
          <a:stretch>
            <a:fillRect/>
          </a:stretch>
        </p:blipFill>
        <p:spPr>
          <a:xfrm>
            <a:off x="278175" y="145600"/>
            <a:ext cx="2028125" cy="571750"/>
          </a:xfrm>
          <a:prstGeom prst="rect">
            <a:avLst/>
          </a:prstGeom>
          <a:noFill/>
          <a:ln>
            <a:noFill/>
          </a:ln>
        </p:spPr>
      </p:pic>
      <p:sp>
        <p:nvSpPr>
          <p:cNvPr id="190" name="Google Shape;190;p36"/>
          <p:cNvSpPr txBox="1"/>
          <p:nvPr/>
        </p:nvSpPr>
        <p:spPr>
          <a:xfrm>
            <a:off x="2235000" y="1342500"/>
            <a:ext cx="4674000" cy="2458500"/>
          </a:xfrm>
          <a:prstGeom prst="rect">
            <a:avLst/>
          </a:prstGeom>
          <a:noFill/>
          <a:ln>
            <a:noFill/>
          </a:ln>
        </p:spPr>
        <p:txBody>
          <a:bodyPr anchorCtr="0" anchor="t" bIns="270000" lIns="270000" spcFirstLastPara="1" rIns="270000" wrap="square" tIns="270000">
            <a:noAutofit/>
          </a:bodyPr>
          <a:lstStyle/>
          <a:p>
            <a:pPr indent="0" lvl="0" marL="0" rtl="0" algn="l">
              <a:spcBef>
                <a:spcPts val="0"/>
              </a:spcBef>
              <a:spcAft>
                <a:spcPts val="0"/>
              </a:spcAft>
              <a:buClr>
                <a:schemeClr val="dk1"/>
              </a:buClr>
              <a:buSzPts val="1100"/>
              <a:buFont typeface="Arial"/>
              <a:buNone/>
            </a:pPr>
            <a:r>
              <a:rPr b="1" lang="nl" sz="1800">
                <a:solidFill>
                  <a:schemeClr val="lt1"/>
                </a:solidFill>
              </a:rPr>
              <a:t>Volgende lessen</a:t>
            </a:r>
            <a:endParaRPr sz="1800">
              <a:solidFill>
                <a:schemeClr val="lt1"/>
              </a:solidFill>
            </a:endParaRPr>
          </a:p>
          <a:p>
            <a:pPr indent="0" lvl="0" marL="0" rtl="0" algn="l">
              <a:spcBef>
                <a:spcPts val="0"/>
              </a:spcBef>
              <a:spcAft>
                <a:spcPts val="0"/>
              </a:spcAft>
              <a:buClr>
                <a:schemeClr val="dk1"/>
              </a:buClr>
              <a:buSzPts val="1100"/>
              <a:buFont typeface="Arial"/>
              <a:buNone/>
            </a:pPr>
            <a:r>
              <a:t/>
            </a:r>
            <a:endParaRPr sz="1800">
              <a:solidFill>
                <a:schemeClr val="lt1"/>
              </a:solidFill>
            </a:endParaRPr>
          </a:p>
          <a:p>
            <a:pPr indent="-342900" lvl="0" marL="457200" rtl="0" algn="l">
              <a:spcBef>
                <a:spcPts val="0"/>
              </a:spcBef>
              <a:spcAft>
                <a:spcPts val="0"/>
              </a:spcAft>
              <a:buClr>
                <a:schemeClr val="lt1"/>
              </a:buClr>
              <a:buSzPts val="1800"/>
              <a:buAutoNum type="arabicPeriod"/>
            </a:pPr>
            <a:r>
              <a:rPr lang="nl" sz="1800">
                <a:solidFill>
                  <a:schemeClr val="lt1"/>
                </a:solidFill>
              </a:rPr>
              <a:t>Kunstmatige intelligentie</a:t>
            </a:r>
            <a:endParaRPr sz="1800">
              <a:solidFill>
                <a:schemeClr val="lt1"/>
              </a:solidFill>
            </a:endParaRPr>
          </a:p>
          <a:p>
            <a:pPr indent="-342900" lvl="0" marL="457200" rtl="0" algn="l">
              <a:spcBef>
                <a:spcPts val="0"/>
              </a:spcBef>
              <a:spcAft>
                <a:spcPts val="0"/>
              </a:spcAft>
              <a:buClr>
                <a:schemeClr val="lt1"/>
              </a:buClr>
              <a:buSzPts val="1800"/>
              <a:buAutoNum type="arabicPeriod"/>
            </a:pPr>
            <a:r>
              <a:rPr lang="nl" sz="1800">
                <a:solidFill>
                  <a:schemeClr val="lt1"/>
                </a:solidFill>
              </a:rPr>
              <a:t>Hoe slim zijn machines nou echt?</a:t>
            </a:r>
            <a:endParaRPr sz="1800">
              <a:solidFill>
                <a:schemeClr val="lt1"/>
              </a:solidFill>
            </a:endParaRPr>
          </a:p>
          <a:p>
            <a:pPr indent="-342900" lvl="0" marL="457200" rtl="0" algn="l">
              <a:spcBef>
                <a:spcPts val="0"/>
              </a:spcBef>
              <a:spcAft>
                <a:spcPts val="0"/>
              </a:spcAft>
              <a:buClr>
                <a:srgbClr val="F8C82E"/>
              </a:buClr>
              <a:buSzPts val="1800"/>
              <a:buAutoNum type="arabicPeriod"/>
            </a:pPr>
            <a:r>
              <a:rPr b="1" lang="nl" sz="1800">
                <a:solidFill>
                  <a:srgbClr val="F8C82E"/>
                </a:solidFill>
              </a:rPr>
              <a:t>Machine en deep learning</a:t>
            </a:r>
            <a:endParaRPr b="1" sz="1800">
              <a:solidFill>
                <a:srgbClr val="F8C82E"/>
              </a:solidFill>
            </a:endParaRPr>
          </a:p>
          <a:p>
            <a:pPr indent="-342900" lvl="0" marL="457200" rtl="0" algn="l">
              <a:spcBef>
                <a:spcPts val="0"/>
              </a:spcBef>
              <a:spcAft>
                <a:spcPts val="0"/>
              </a:spcAft>
              <a:buClr>
                <a:schemeClr val="lt1"/>
              </a:buClr>
              <a:buSzPts val="1800"/>
              <a:buAutoNum type="arabicPeriod"/>
            </a:pPr>
            <a:r>
              <a:rPr lang="nl" sz="1800">
                <a:solidFill>
                  <a:schemeClr val="lt1"/>
                </a:solidFill>
              </a:rPr>
              <a:t>Wij zijn data!</a:t>
            </a:r>
            <a:endParaRPr sz="1800">
              <a:solidFill>
                <a:schemeClr val="lt1"/>
              </a:solidFill>
            </a:endParaRPr>
          </a:p>
          <a:p>
            <a:pPr indent="-342900" lvl="0" marL="457200" rtl="0" algn="l">
              <a:spcBef>
                <a:spcPts val="0"/>
              </a:spcBef>
              <a:spcAft>
                <a:spcPts val="0"/>
              </a:spcAft>
              <a:buClr>
                <a:schemeClr val="lt1"/>
              </a:buClr>
              <a:buSzPts val="1800"/>
              <a:buAutoNum type="arabicPeriod"/>
            </a:pPr>
            <a:r>
              <a:rPr lang="nl" sz="1800">
                <a:solidFill>
                  <a:schemeClr val="lt1"/>
                </a:solidFill>
              </a:rPr>
              <a:t>Later als ik groot ben</a:t>
            </a:r>
            <a:endParaRPr sz="1800">
              <a:solidFill>
                <a:schemeClr val="lt1"/>
              </a:solidFill>
            </a:endParaRPr>
          </a:p>
          <a:p>
            <a:pPr indent="0" lvl="0" marL="0" rtl="0" algn="l">
              <a:spcBef>
                <a:spcPts val="0"/>
              </a:spcBef>
              <a:spcAft>
                <a:spcPts val="0"/>
              </a:spcAft>
              <a:buNone/>
            </a:pPr>
            <a:r>
              <a:t/>
            </a:r>
            <a:endParaRPr sz="18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 name="Shape 62"/>
        <p:cNvGrpSpPr/>
        <p:nvPr/>
      </p:nvGrpSpPr>
      <p:grpSpPr>
        <a:xfrm>
          <a:off x="0" y="0"/>
          <a:ext cx="0" cy="0"/>
          <a:chOff x="0" y="0"/>
          <a:chExt cx="0" cy="0"/>
        </a:xfrm>
      </p:grpSpPr>
      <p:sp>
        <p:nvSpPr>
          <p:cNvPr id="63" name="Google Shape;63;p15"/>
          <p:cNvSpPr txBox="1"/>
          <p:nvPr/>
        </p:nvSpPr>
        <p:spPr>
          <a:xfrm>
            <a:off x="762575" y="930225"/>
            <a:ext cx="3809400" cy="16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rgbClr val="455B99"/>
                </a:solidFill>
              </a:rPr>
              <a:t>Ja, dus?</a:t>
            </a:r>
            <a:endParaRPr sz="3000">
              <a:solidFill>
                <a:srgbClr val="455B99"/>
              </a:solidFill>
            </a:endParaRPr>
          </a:p>
        </p:txBody>
      </p:sp>
      <p:pic>
        <p:nvPicPr>
          <p:cNvPr id="64" name="Google Shape;64;p15" title="DD-PO-BB-machine-en-deep-learning-2.gif"/>
          <p:cNvPicPr preferRelativeResize="0"/>
          <p:nvPr/>
        </p:nvPicPr>
        <p:blipFill>
          <a:blip r:embed="rId4">
            <a:alphaModFix/>
          </a:blip>
          <a:stretch>
            <a:fillRect/>
          </a:stretch>
        </p:blipFill>
        <p:spPr>
          <a:xfrm>
            <a:off x="3626275" y="534775"/>
            <a:ext cx="4073950" cy="4073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 name="Shape 68"/>
        <p:cNvGrpSpPr/>
        <p:nvPr/>
      </p:nvGrpSpPr>
      <p:grpSpPr>
        <a:xfrm>
          <a:off x="0" y="0"/>
          <a:ext cx="0" cy="0"/>
          <a:chOff x="0" y="0"/>
          <a:chExt cx="0" cy="0"/>
        </a:xfrm>
      </p:grpSpPr>
      <p:sp>
        <p:nvSpPr>
          <p:cNvPr id="69" name="Google Shape;69;p16"/>
          <p:cNvSpPr txBox="1"/>
          <p:nvPr/>
        </p:nvSpPr>
        <p:spPr>
          <a:xfrm>
            <a:off x="762575" y="930225"/>
            <a:ext cx="3809400" cy="16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rgbClr val="455B99"/>
                </a:solidFill>
              </a:rPr>
              <a:t>Ja, dus?!?</a:t>
            </a:r>
            <a:endParaRPr sz="3000">
              <a:solidFill>
                <a:srgbClr val="455B99"/>
              </a:solidFill>
            </a:endParaRPr>
          </a:p>
        </p:txBody>
      </p:sp>
      <p:pic>
        <p:nvPicPr>
          <p:cNvPr id="70" name="Google Shape;70;p16" title="DD-PO-BB-machine-en-deep-learning-3.jpg"/>
          <p:cNvPicPr preferRelativeResize="0"/>
          <p:nvPr/>
        </p:nvPicPr>
        <p:blipFill rotWithShape="1">
          <a:blip r:embed="rId4">
            <a:alphaModFix/>
          </a:blip>
          <a:srcRect b="0" l="9835" r="-489" t="0"/>
          <a:stretch/>
        </p:blipFill>
        <p:spPr>
          <a:xfrm>
            <a:off x="3081700" y="570650"/>
            <a:ext cx="5477000" cy="40298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 name="Shape 74"/>
        <p:cNvGrpSpPr/>
        <p:nvPr/>
      </p:nvGrpSpPr>
      <p:grpSpPr>
        <a:xfrm>
          <a:off x="0" y="0"/>
          <a:ext cx="0" cy="0"/>
          <a:chOff x="0" y="0"/>
          <a:chExt cx="0" cy="0"/>
        </a:xfrm>
      </p:grpSpPr>
      <p:pic>
        <p:nvPicPr>
          <p:cNvPr descr="Dit filmpje is onderdeel van de derde les van de Nationale AI-cursus Junior. &#10;Ga naar futurenl.org/nationale-ai-cursus-junior voor meer informatie." id="75" name="Google Shape;75;p17" title="Rubik's Cube">
            <a:hlinkClick r:id="rId4"/>
          </p:cNvPr>
          <p:cNvPicPr preferRelativeResize="0"/>
          <p:nvPr/>
        </p:nvPicPr>
        <p:blipFill>
          <a:blip r:embed="rId5">
            <a:alphaModFix/>
          </a:blip>
          <a:stretch>
            <a:fillRect/>
          </a:stretch>
        </p:blipFill>
        <p:spPr>
          <a:xfrm>
            <a:off x="1459450" y="820938"/>
            <a:ext cx="6225100" cy="3501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1000"/>
                                        <p:tgtEl>
                                          <p:spTgt spid="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 name="Shape 79"/>
        <p:cNvGrpSpPr/>
        <p:nvPr/>
      </p:nvGrpSpPr>
      <p:grpSpPr>
        <a:xfrm>
          <a:off x="0" y="0"/>
          <a:ext cx="0" cy="0"/>
          <a:chOff x="0" y="0"/>
          <a:chExt cx="0" cy="0"/>
        </a:xfrm>
      </p:grpSpPr>
      <p:sp>
        <p:nvSpPr>
          <p:cNvPr id="80" name="Google Shape;80;p18"/>
          <p:cNvSpPr txBox="1"/>
          <p:nvPr/>
        </p:nvSpPr>
        <p:spPr>
          <a:xfrm>
            <a:off x="801900" y="701625"/>
            <a:ext cx="7540200" cy="6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3000">
                <a:solidFill>
                  <a:srgbClr val="455B99"/>
                </a:solidFill>
              </a:rPr>
              <a:t>Google zoekmachine, Spotify, chatbots etc.</a:t>
            </a:r>
            <a:endParaRPr sz="3000">
              <a:solidFill>
                <a:srgbClr val="455B99"/>
              </a:solidFill>
            </a:endParaRPr>
          </a:p>
        </p:txBody>
      </p:sp>
      <p:pic>
        <p:nvPicPr>
          <p:cNvPr id="81" name="Google Shape;81;p18" title="DD-PO-BB-machine-en-deep-learning-4.jpg"/>
          <p:cNvPicPr preferRelativeResize="0"/>
          <p:nvPr/>
        </p:nvPicPr>
        <p:blipFill rotWithShape="1">
          <a:blip r:embed="rId4">
            <a:alphaModFix/>
          </a:blip>
          <a:srcRect b="0" l="0" r="0" t="8725"/>
          <a:stretch/>
        </p:blipFill>
        <p:spPr>
          <a:xfrm>
            <a:off x="1973363" y="1445475"/>
            <a:ext cx="5197275" cy="3164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pic>
        <p:nvPicPr>
          <p:cNvPr descr="Dit filmpje is onderdeel van de derde les van de Nationale AI-cursus Junior. &#10;Ga naar futurenl.org/nationale-ai-cursus-junior voor meer informatie." id="86" name="Google Shape;86;p19" title="Netflix">
            <a:hlinkClick r:id="rId4"/>
          </p:cNvPr>
          <p:cNvPicPr preferRelativeResize="0"/>
          <p:nvPr/>
        </p:nvPicPr>
        <p:blipFill>
          <a:blip r:embed="rId5">
            <a:alphaModFix/>
          </a:blip>
          <a:stretch>
            <a:fillRect/>
          </a:stretch>
        </p:blipFill>
        <p:spPr>
          <a:xfrm>
            <a:off x="1357388" y="763525"/>
            <a:ext cx="6429225" cy="361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pic>
        <p:nvPicPr>
          <p:cNvPr descr="Dit filmpje is onderdeel van de derde les van de Nationale AI-cursus Junior. &#10;Ga naar futurenl.org/nationale-ai-cursus-junior voor meer informatie." id="91" name="Google Shape;91;p20" title="Beslisboom">
            <a:hlinkClick r:id="rId4"/>
          </p:cNvPr>
          <p:cNvPicPr preferRelativeResize="0"/>
          <p:nvPr/>
        </p:nvPicPr>
        <p:blipFill>
          <a:blip r:embed="rId5">
            <a:alphaModFix/>
          </a:blip>
          <a:stretch>
            <a:fillRect/>
          </a:stretch>
        </p:blipFill>
        <p:spPr>
          <a:xfrm>
            <a:off x="1357400" y="763525"/>
            <a:ext cx="6429200" cy="3616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sp>
        <p:nvSpPr>
          <p:cNvPr id="96" name="Google Shape;96;p21"/>
          <p:cNvSpPr txBox="1"/>
          <p:nvPr/>
        </p:nvSpPr>
        <p:spPr>
          <a:xfrm>
            <a:off x="762575" y="930225"/>
            <a:ext cx="3809400" cy="16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rgbClr val="455B99"/>
                </a:solidFill>
              </a:rPr>
              <a:t>Filterbubbel?</a:t>
            </a:r>
            <a:endParaRPr sz="3000">
              <a:solidFill>
                <a:srgbClr val="455B99"/>
              </a:solidFill>
            </a:endParaRPr>
          </a:p>
        </p:txBody>
      </p:sp>
      <p:pic>
        <p:nvPicPr>
          <p:cNvPr id="97" name="Google Shape;97;p21" title="DD-PO-BB-machine-en-deep-learning-5.jpg"/>
          <p:cNvPicPr preferRelativeResize="0"/>
          <p:nvPr/>
        </p:nvPicPr>
        <p:blipFill rotWithShape="1">
          <a:blip r:embed="rId4">
            <a:alphaModFix/>
          </a:blip>
          <a:srcRect b="0" l="10728" r="8846" t="0"/>
          <a:stretch/>
        </p:blipFill>
        <p:spPr>
          <a:xfrm>
            <a:off x="3662500" y="548650"/>
            <a:ext cx="4885550" cy="40518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46FD5B7BC0544D96412764ED7642B2" ma:contentTypeVersion="11" ma:contentTypeDescription="Een nieuw document maken." ma:contentTypeScope="" ma:versionID="ae80d9597e0a0a265eca89b13df0edbe">
  <xsd:schema xmlns:xsd="http://www.w3.org/2001/XMLSchema" xmlns:xs="http://www.w3.org/2001/XMLSchema" xmlns:p="http://schemas.microsoft.com/office/2006/metadata/properties" xmlns:ns2="5a25f3cf-063a-418a-ba9d-30d16b52f8b4" xmlns:ns3="ca8a6944-a0f5-40a7-a0d2-863a166fdcde" targetNamespace="http://schemas.microsoft.com/office/2006/metadata/properties" ma:root="true" ma:fieldsID="9515f8bdca54e8ece3f803b214fb3b9c" ns2:_="" ns3:_="">
    <xsd:import namespace="5a25f3cf-063a-418a-ba9d-30d16b52f8b4"/>
    <xsd:import namespace="ca8a6944-a0f5-40a7-a0d2-863a166fdc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25f3cf-063a-418a-ba9d-30d16b52f8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2e450492-3d4b-419d-87fc-023a65d7f87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8a6944-a0f5-40a7-a0d2-863a166fdcd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20fa0c-2c8d-4411-a5b9-9bf3443f5fc5}" ma:internalName="TaxCatchAll" ma:showField="CatchAllData" ma:web="ca8a6944-a0f5-40a7-a0d2-863a166fdc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a8a6944-a0f5-40a7-a0d2-863a166fdcde" xsi:nil="true"/>
    <lcf76f155ced4ddcb4097134ff3c332f xmlns="5a25f3cf-063a-418a-ba9d-30d16b52f8b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BBAC68B-941B-438D-BC46-B37AD33B28BE}"/>
</file>

<file path=customXml/itemProps2.xml><?xml version="1.0" encoding="utf-8"?>
<ds:datastoreItem xmlns:ds="http://schemas.openxmlformats.org/officeDocument/2006/customXml" ds:itemID="{33ADBFB0-C109-41A9-9CE2-995277CFF7BB}"/>
</file>

<file path=customXml/itemProps3.xml><?xml version="1.0" encoding="utf-8"?>
<ds:datastoreItem xmlns:ds="http://schemas.openxmlformats.org/officeDocument/2006/customXml" ds:itemID="{88B51F55-7C0D-43EA-AD81-6AC7EA7DC3FF}"/>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0x010100E146FD5B7BC0544D96412764ED7642B2</vt:lpwstr>
  </property>
</Properties>
</file>