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8" Type="http://schemas.openxmlformats.org/officeDocument/2006/relationships/slide" Target="slides/slide3.xml"/><Relationship Id="rId21" Type="http://schemas.openxmlformats.org/officeDocument/2006/relationships/slide" Target="slides/slide16.xml"/><Relationship Id="rId3" Type="http://schemas.openxmlformats.org/officeDocument/2006/relationships/presProps" Target="pres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7" Type="http://schemas.openxmlformats.org/officeDocument/2006/relationships/slide" Target="slides/slide2.xml"/><Relationship Id="rId25" Type="http://schemas.openxmlformats.org/officeDocument/2006/relationships/customXml" Target="../customXml/item3.xml"/><Relationship Id="rId20" Type="http://schemas.openxmlformats.org/officeDocument/2006/relationships/slide" Target="slides/slide15.xml"/><Relationship Id="rId2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24" Type="http://schemas.openxmlformats.org/officeDocument/2006/relationships/customXml" Target="../customXml/item2.xml"/><Relationship Id="rId15" Type="http://schemas.openxmlformats.org/officeDocument/2006/relationships/slide" Target="slides/slide10.xml"/><Relationship Id="rId5" Type="http://schemas.openxmlformats.org/officeDocument/2006/relationships/notesMaster" Target="notesMasters/notesMaster1.xml"/><Relationship Id="rId23" Type="http://schemas.openxmlformats.org/officeDocument/2006/relationships/customXml" Target="../customXml/item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43a3a08eb3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43a3a08eb3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43a3a08eb3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43a3a08eb3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43a3a08eb3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43a3a08eb3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43a3a08eb3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43a3a08eb3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43a3a08eb3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43a3a08eb3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43a3a08eb3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43a3a08eb3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43a3a08eb3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43a3a08eb3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43a3a08eb3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43a3a08eb3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43a3a08eb3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43a3a08eb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43a3a08eb3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43a3a08eb3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43a3a08eb3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43a3a08eb3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43a3a08eb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43a3a08eb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43a3a08eb3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43a3a08eb3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43a3a08eb3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43a3a08eb3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43a3a08eb3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43a3a08eb3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43a3a08eb3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43a3a08eb3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4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image" Target="../media/image13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Relationship Id="rId4" Type="http://schemas.openxmlformats.org/officeDocument/2006/relationships/image" Target="../media/image16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7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hyperlink" Target="http://www.youtube.com/watch?v=Xgfwg9xoFYA" TargetMode="External"/><Relationship Id="rId5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/>
          <p:nvPr/>
        </p:nvSpPr>
        <p:spPr>
          <a:xfrm>
            <a:off x="762575" y="930225"/>
            <a:ext cx="38967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Hoe zit dat met jouw baan in de toekomst?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106" name="Google Shape;106;p22"/>
          <p:cNvPicPr preferRelativeResize="0"/>
          <p:nvPr/>
        </p:nvPicPr>
        <p:blipFill rotWithShape="1">
          <a:blip r:embed="rId4">
            <a:alphaModFix/>
          </a:blip>
          <a:srcRect b="0" l="24349" r="24354" t="0"/>
          <a:stretch/>
        </p:blipFill>
        <p:spPr>
          <a:xfrm>
            <a:off x="4820650" y="526600"/>
            <a:ext cx="3782050" cy="414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/>
          <p:nvPr/>
        </p:nvSpPr>
        <p:spPr>
          <a:xfrm>
            <a:off x="801900" y="701625"/>
            <a:ext cx="75402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Wat kan de robot doen?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112" name="Google Shape;112;p23" title="DD-PO-BB-later-als-ik-groot-ben-10.jpg"/>
          <p:cNvPicPr preferRelativeResize="0"/>
          <p:nvPr/>
        </p:nvPicPr>
        <p:blipFill rotWithShape="1">
          <a:blip r:embed="rId4">
            <a:alphaModFix/>
          </a:blip>
          <a:srcRect b="9149" l="0" r="0" t="8722"/>
          <a:stretch/>
        </p:blipFill>
        <p:spPr>
          <a:xfrm>
            <a:off x="1724250" y="1416125"/>
            <a:ext cx="5695500" cy="317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/>
          <p:nvPr/>
        </p:nvSpPr>
        <p:spPr>
          <a:xfrm>
            <a:off x="801900" y="701625"/>
            <a:ext cx="75402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Dit kan ik alleen, als mens!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118" name="Google Shape;118;p24" title="DD-PO-BB-later-als-ik-groot-ben-1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5563" y="1522775"/>
            <a:ext cx="4572875" cy="305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/>
          <p:nvPr/>
        </p:nvSpPr>
        <p:spPr>
          <a:xfrm>
            <a:off x="801900" y="701625"/>
            <a:ext cx="75402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Geen paniek!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124" name="Google Shape;124;p25" title="DD-PO-BB-later-als-ik-groot-ben-1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5088" y="1449975"/>
            <a:ext cx="6333824" cy="316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ECEC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6"/>
          <p:cNvSpPr txBox="1"/>
          <p:nvPr/>
        </p:nvSpPr>
        <p:spPr>
          <a:xfrm>
            <a:off x="1792975" y="1116388"/>
            <a:ext cx="5984700" cy="295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270000" lIns="270000" spcFirstLastPara="1" rIns="270000" wrap="square" tIns="27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>
                <a:solidFill>
                  <a:srgbClr val="FC1C10"/>
                </a:solidFill>
              </a:rPr>
              <a:t>Hoeveel procent van de toekomstige banen bestaat nu nog niet, denk jij?</a:t>
            </a:r>
            <a:endParaRPr sz="20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C1C1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2000"/>
              <a:buAutoNum type="alphaLcPeriod"/>
            </a:pPr>
            <a:r>
              <a:rPr lang="nl" sz="2000">
                <a:solidFill>
                  <a:srgbClr val="FC1C10"/>
                </a:solidFill>
              </a:rPr>
              <a:t>Rond de 20%</a:t>
            </a:r>
            <a:endParaRPr sz="2000">
              <a:solidFill>
                <a:srgbClr val="FC1C1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2000"/>
              <a:buAutoNum type="alphaLcPeriod"/>
            </a:pPr>
            <a:r>
              <a:rPr lang="nl" sz="2000">
                <a:solidFill>
                  <a:srgbClr val="FC1C10"/>
                </a:solidFill>
              </a:rPr>
              <a:t>Rond de 50%</a:t>
            </a:r>
            <a:endParaRPr sz="2000">
              <a:solidFill>
                <a:srgbClr val="FC1C1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2000"/>
              <a:buAutoNum type="alphaLcPeriod"/>
            </a:pPr>
            <a:r>
              <a:rPr lang="nl" sz="2000">
                <a:solidFill>
                  <a:srgbClr val="FC1C10"/>
                </a:solidFill>
              </a:rPr>
              <a:t>Rond de 80%</a:t>
            </a:r>
            <a:endParaRPr sz="2000">
              <a:solidFill>
                <a:srgbClr val="FC1C1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C1C10"/>
              </a:buClr>
              <a:buSzPts val="2000"/>
              <a:buAutoNum type="alphaLcPeriod"/>
            </a:pPr>
            <a:r>
              <a:rPr lang="nl" sz="2000">
                <a:solidFill>
                  <a:srgbClr val="FC1C10"/>
                </a:solidFill>
              </a:rPr>
              <a:t>Rond de 100%</a:t>
            </a:r>
            <a:endParaRPr sz="2000">
              <a:solidFill>
                <a:srgbClr val="FC1C10"/>
              </a:solidFill>
            </a:endParaRPr>
          </a:p>
        </p:txBody>
      </p:sp>
      <p:pic>
        <p:nvPicPr>
          <p:cNvPr id="131" name="Google Shape;131;p26" title="DD-PO-BB-zo-verdienen-games-aan-jou-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851" y="1076613"/>
            <a:ext cx="1919075" cy="176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 txBox="1"/>
          <p:nvPr/>
        </p:nvSpPr>
        <p:spPr>
          <a:xfrm>
            <a:off x="801900" y="701625"/>
            <a:ext cx="75402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Gezocht!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137" name="Google Shape;137;p27" title="DD-PO-BB-later-als-ik-groot-ben-13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7688" y="1480500"/>
            <a:ext cx="5328625" cy="29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5ECEC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8"/>
          <p:cNvSpPr txBox="1"/>
          <p:nvPr/>
        </p:nvSpPr>
        <p:spPr>
          <a:xfrm>
            <a:off x="1381350" y="1221600"/>
            <a:ext cx="6381300" cy="270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270000" lIns="270000" spcFirstLastPara="1" rIns="270000" wrap="square" tIns="27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800">
                <a:solidFill>
                  <a:srgbClr val="FC1C10"/>
                </a:solidFill>
              </a:rPr>
              <a:t>Wat hebben we geleerd?</a:t>
            </a:r>
            <a:endParaRPr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rgbClr val="FC1C10"/>
                </a:solidFill>
              </a:rPr>
              <a:t>Je weet dat jij geen eigenaar bent over jouw data, maar dat je er wel zeggenschap over hebt. </a:t>
            </a:r>
            <a:endParaRPr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nl" sz="1800">
                <a:solidFill>
                  <a:srgbClr val="FC1C10"/>
                </a:solidFill>
              </a:rPr>
            </a:br>
            <a:r>
              <a:rPr lang="nl" sz="1800">
                <a:solidFill>
                  <a:srgbClr val="FC1C10"/>
                </a:solidFill>
              </a:rPr>
              <a:t>Je wordt je bewust van de invloed die AI op jouw toekomst op school en later in je baan kan gaan hebben en vormt daar een mening over.</a:t>
            </a:r>
            <a:endParaRPr sz="1800">
              <a:solidFill>
                <a:srgbClr val="FC1C1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C1C1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9"/>
          <p:cNvSpPr txBox="1"/>
          <p:nvPr/>
        </p:nvSpPr>
        <p:spPr>
          <a:xfrm>
            <a:off x="801900" y="701625"/>
            <a:ext cx="75402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We did it!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149" name="Google Shape;149;p29" title="DD-PO-BB-later-als-ik-groot-ben-14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1875" y="1443800"/>
            <a:ext cx="5820226" cy="305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/>
        </p:nvSpPr>
        <p:spPr>
          <a:xfrm>
            <a:off x="762575" y="930225"/>
            <a:ext cx="38094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Digitale voetafdruk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59" name="Google Shape;59;p14" title="DD-PO-BB-later-als-ik-groot-ben-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1525" y="438138"/>
            <a:ext cx="4267226" cy="426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762575" y="930225"/>
            <a:ext cx="38094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Nadelen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65" name="Google Shape;65;p15"/>
          <p:cNvPicPr preferRelativeResize="0"/>
          <p:nvPr/>
        </p:nvPicPr>
        <p:blipFill rotWithShape="1">
          <a:blip r:embed="rId4">
            <a:alphaModFix/>
          </a:blip>
          <a:srcRect b="0" l="6933" r="0" t="0"/>
          <a:stretch/>
        </p:blipFill>
        <p:spPr>
          <a:xfrm>
            <a:off x="3206425" y="438150"/>
            <a:ext cx="5462325" cy="426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/>
        </p:nvSpPr>
        <p:spPr>
          <a:xfrm>
            <a:off x="762575" y="930225"/>
            <a:ext cx="38094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Digitale voetafdruk</a:t>
            </a:r>
            <a:endParaRPr sz="3000">
              <a:solidFill>
                <a:srgbClr val="455B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kleiner maken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71" name="Google Shape;7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1525" y="438138"/>
            <a:ext cx="4267225" cy="426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/>
        </p:nvSpPr>
        <p:spPr>
          <a:xfrm>
            <a:off x="801900" y="701625"/>
            <a:ext cx="75402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Nemen robots onze banen over?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77" name="Google Shape;77;p17" title="DD-PO-BB-later-als-ik-groot-ben-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2911" y="1502500"/>
            <a:ext cx="4878175" cy="295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/>
        </p:nvSpPr>
        <p:spPr>
          <a:xfrm>
            <a:off x="762575" y="930225"/>
            <a:ext cx="38094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Handig toch?!</a:t>
            </a:r>
            <a:endParaRPr sz="3000">
              <a:solidFill>
                <a:srgbClr val="455B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Of niet…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83" name="Google Shape;83;p18" title="DD-PO-BB-later-als-ik-groot-ben-6.gif"/>
          <p:cNvPicPr preferRelativeResize="0"/>
          <p:nvPr/>
        </p:nvPicPr>
        <p:blipFill rotWithShape="1">
          <a:blip r:embed="rId4">
            <a:alphaModFix/>
          </a:blip>
          <a:srcRect b="0" l="18011" r="12898" t="0"/>
          <a:stretch/>
        </p:blipFill>
        <p:spPr>
          <a:xfrm>
            <a:off x="3558600" y="528575"/>
            <a:ext cx="5018776" cy="408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t filmpje is onderdeel van de vijfde les van de Nationale AI-cursus Junior. &#10;Ga naar futurenl.org/nationale-ai-cursus-junior voor meer informatie." id="88" name="Google Shape;88;p19" title="AI en de banen van de toekomst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0950" y="804913"/>
            <a:ext cx="6282100" cy="353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/>
          <p:nvPr/>
        </p:nvSpPr>
        <p:spPr>
          <a:xfrm>
            <a:off x="801900" y="701625"/>
            <a:ext cx="75402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Automatisering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94" name="Google Shape;94;p20" title="DD-PO-BB-later-als-ik-groot-ben-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2613" y="1457700"/>
            <a:ext cx="4418774" cy="31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/>
          <p:nvPr/>
        </p:nvSpPr>
        <p:spPr>
          <a:xfrm>
            <a:off x="762575" y="930225"/>
            <a:ext cx="38094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Eigenschappen</a:t>
            </a:r>
            <a:endParaRPr sz="3000">
              <a:solidFill>
                <a:srgbClr val="455B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van de mens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100" name="Google Shape;100;p21" title="DD-PO-BB-later-als-ik-groot-ben-8.jpg"/>
          <p:cNvPicPr preferRelativeResize="0"/>
          <p:nvPr/>
        </p:nvPicPr>
        <p:blipFill rotWithShape="1">
          <a:blip r:embed="rId4">
            <a:alphaModFix/>
          </a:blip>
          <a:srcRect b="0" l="17220" r="8617" t="0"/>
          <a:stretch/>
        </p:blipFill>
        <p:spPr>
          <a:xfrm>
            <a:off x="3991525" y="526600"/>
            <a:ext cx="4611175" cy="414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46FD5B7BC0544D96412764ED7642B2" ma:contentTypeVersion="11" ma:contentTypeDescription="Een nieuw document maken." ma:contentTypeScope="" ma:versionID="ae80d9597e0a0a265eca89b13df0edbe">
  <xsd:schema xmlns:xsd="http://www.w3.org/2001/XMLSchema" xmlns:xs="http://www.w3.org/2001/XMLSchema" xmlns:p="http://schemas.microsoft.com/office/2006/metadata/properties" xmlns:ns2="5a25f3cf-063a-418a-ba9d-30d16b52f8b4" xmlns:ns3="ca8a6944-a0f5-40a7-a0d2-863a166fdcde" targetNamespace="http://schemas.microsoft.com/office/2006/metadata/properties" ma:root="true" ma:fieldsID="9515f8bdca54e8ece3f803b214fb3b9c" ns2:_="" ns3:_="">
    <xsd:import namespace="5a25f3cf-063a-418a-ba9d-30d16b52f8b4"/>
    <xsd:import namespace="ca8a6944-a0f5-40a7-a0d2-863a166fdc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5f3cf-063a-418a-ba9d-30d16b52f8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2e450492-3d4b-419d-87fc-023a65d7f8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a6944-a0f5-40a7-a0d2-863a166fdcd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520fa0c-2c8d-4411-a5b9-9bf3443f5fc5}" ma:internalName="TaxCatchAll" ma:showField="CatchAllData" ma:web="ca8a6944-a0f5-40a7-a0d2-863a166fdc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8a6944-a0f5-40a7-a0d2-863a166fdcde" xsi:nil="true"/>
    <lcf76f155ced4ddcb4097134ff3c332f xmlns="5a25f3cf-063a-418a-ba9d-30d16b52f8b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BE5392F-F094-4724-9DE5-DA55F2C8AC1E}"/>
</file>

<file path=customXml/itemProps2.xml><?xml version="1.0" encoding="utf-8"?>
<ds:datastoreItem xmlns:ds="http://schemas.openxmlformats.org/officeDocument/2006/customXml" ds:itemID="{C7466E56-627A-42F9-A1E6-750B54B39467}"/>
</file>

<file path=customXml/itemProps3.xml><?xml version="1.0" encoding="utf-8"?>
<ds:datastoreItem xmlns:ds="http://schemas.openxmlformats.org/officeDocument/2006/customXml" ds:itemID="{AF1B79F3-C4CA-4A80-96D2-7361F6E66249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0x010100E146FD5B7BC0544D96412764ED7642B2</vt:lpwstr>
  </property>
</Properties>
</file>