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21" Type="http://schemas.openxmlformats.org/officeDocument/2006/relationships/slide" Target="slides/slide16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5" Type="http://schemas.openxmlformats.org/officeDocument/2006/relationships/customXml" Target="../customXml/item3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24" Type="http://schemas.openxmlformats.org/officeDocument/2006/relationships/customXml" Target="../customXml/item2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23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3a336650d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43a336650d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43a336650d_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43a336650d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3a336650d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43a336650d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3a336650d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43a336650d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3a336650d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43a336650d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43a336650d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43a336650d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3a336650d_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43a336650d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3a336650d_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43a336650d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43a336650d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43a336650d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43a336650d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43a336650d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43a336650d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43a336650d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43a336650d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43a336650d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3a336650d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3a336650d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43a336650d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43a336650d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3a336650d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43a336650d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43a336650d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43a336650d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hyperlink" Target="http://www.youtube.com/watch?v=7koRrrq8qqo" TargetMode="External"/><Relationship Id="rId5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hyperlink" Target="http://www.youtube.com/watch?v=-tCiwgQbf6w" TargetMode="External"/><Relationship Id="rId5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hyperlink" Target="https://www.bright.nl/nieuws/1120696/ai-portret-geveild-voor-432500-dollar.html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bright.nl/nieuws/1120696/ai-portret-geveild-voor-432500-dollar.html" TargetMode="External"/><Relationship Id="rId7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hyperlink" Target="http://www.youtube.com/watch?v=LWkDls9iv8E" TargetMode="External"/><Relationship Id="rId5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12.jpg"/><Relationship Id="rId6" Type="http://schemas.openxmlformats.org/officeDocument/2006/relationships/image" Target="../media/image5.jpg"/><Relationship Id="rId7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6.jpg"/><Relationship Id="rId8" Type="http://schemas.openxmlformats.org/officeDocument/2006/relationships/hyperlink" Target="http://www.youtube.com/watch?v=QYLCk1ziZ2o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/>
        </p:nvSpPr>
        <p:spPr>
          <a:xfrm>
            <a:off x="762575" y="930225"/>
            <a:ext cx="25245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Wat is vriendschap?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21" name="Google Shape;121;p22" title="DD-PO-BB-kunstmatige-intelligentie-1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3800" y="718225"/>
            <a:ext cx="5141550" cy="370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Eigenschappen van een goede vriend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27" name="Google Shape;127;p23" title="DD-PO-BB-kunstmatige-intelligentie-1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1363" y="1515850"/>
            <a:ext cx="4761275" cy="301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32" name="Google Shape;132;p24" title="paro met oudere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2425" y="794488"/>
            <a:ext cx="6319150" cy="355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/>
        </p:nvSpPr>
        <p:spPr>
          <a:xfrm>
            <a:off x="762575" y="930225"/>
            <a:ext cx="4043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Vrienden 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met Sophia?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38" name="Google Shape;138;p25" title="DD-PO-BB-kunstmatige-intelligentie-19.jpg"/>
          <p:cNvPicPr preferRelativeResize="0"/>
          <p:nvPr/>
        </p:nvPicPr>
        <p:blipFill rotWithShape="1">
          <a:blip r:embed="rId4">
            <a:alphaModFix/>
          </a:blip>
          <a:srcRect b="709" l="9389" r="9381" t="-710"/>
          <a:stretch/>
        </p:blipFill>
        <p:spPr>
          <a:xfrm>
            <a:off x="3485275" y="490763"/>
            <a:ext cx="5068600" cy="41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Wat hebben we geleerd?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44" name="Google Shape;144;p26" title="DD-PO-BB-kunstmatige-intelligentie-2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1673" y="1467525"/>
            <a:ext cx="5580650" cy="30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t filmpje is onderdeel van de Nationale AI Cursus Junior." id="149" name="Google Shape;149;p27" title="Video 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7738" y="786225"/>
            <a:ext cx="6348525" cy="357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ECEC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8"/>
          <p:cNvSpPr txBox="1"/>
          <p:nvPr/>
        </p:nvSpPr>
        <p:spPr>
          <a:xfrm>
            <a:off x="1456500" y="880050"/>
            <a:ext cx="7272900" cy="382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70000" lIns="270000" spcFirstLastPara="1" rIns="270000" wrap="square" tIns="27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nl" sz="1800">
                <a:solidFill>
                  <a:srgbClr val="FC1C10"/>
                </a:solidFill>
              </a:rPr>
              <a:t>Wat hebben we geleerd?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FC1C10"/>
                </a:solidFill>
              </a:rPr>
              <a:t>Je kan in eigen woorden beschrijven wat AI (artifici</a:t>
            </a:r>
            <a:r>
              <a:rPr lang="nl" sz="1800">
                <a:solidFill>
                  <a:srgbClr val="FC1C10"/>
                </a:solidFill>
              </a:rPr>
              <a:t>ële intelligentie of </a:t>
            </a:r>
            <a:r>
              <a:rPr lang="nl" sz="1800">
                <a:solidFill>
                  <a:srgbClr val="FC1C10"/>
                </a:solidFill>
              </a:rPr>
              <a:t>kunstmatige intelligentie) is: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AutoNum type="alphaLcPeriod"/>
            </a:pPr>
            <a:r>
              <a:rPr lang="nl" sz="1800">
                <a:solidFill>
                  <a:srgbClr val="FC1C10"/>
                </a:solidFill>
              </a:rPr>
              <a:t>Intelligente systemen die zelfstandig taken kunnen uitvoeren.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AutoNum type="alphaLcPeriod"/>
            </a:pPr>
            <a:r>
              <a:rPr lang="nl" sz="1800">
                <a:solidFill>
                  <a:srgbClr val="FC1C10"/>
                </a:solidFill>
              </a:rPr>
              <a:t>Intelligente systemen die eigen prestaties verbeteren door te leren van ervaringen. 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FC1C10"/>
                </a:solidFill>
              </a:rPr>
              <a:t>Je kan een aantal concrete voorbeelden benoemen van AI. Zoals kassaloze winkels, zelfrijdende auto’s, chatbots.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FC1C10"/>
                </a:solidFill>
              </a:rPr>
              <a:t>Je weet dat er verschil is tussen intelligent zijn en intelligent doen. </a:t>
            </a:r>
            <a:endParaRPr sz="1800">
              <a:solidFill>
                <a:srgbClr val="FC1C10"/>
              </a:solidFill>
            </a:endParaRPr>
          </a:p>
        </p:txBody>
      </p:sp>
      <p:pic>
        <p:nvPicPr>
          <p:cNvPr id="156" name="Google Shape;156;p28" title="DD-PO-BB-kunstmatige-intelligentie-2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0998" y="2585588"/>
            <a:ext cx="2400576" cy="220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B0A9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/>
          <p:nvPr/>
        </p:nvSpPr>
        <p:spPr>
          <a:xfrm>
            <a:off x="2235000" y="1342500"/>
            <a:ext cx="4674000" cy="24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0" lIns="270000" spcFirstLastPara="1" rIns="270000" wrap="square" tIns="27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nl" sz="1800">
                <a:solidFill>
                  <a:schemeClr val="lt1"/>
                </a:solidFill>
              </a:rPr>
              <a:t>Volgende lessen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nl" sz="1800">
                <a:solidFill>
                  <a:schemeClr val="lt1"/>
                </a:solidFill>
              </a:rPr>
              <a:t>Kunstmatige intelligentie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8C82E"/>
              </a:buClr>
              <a:buSzPts val="1800"/>
              <a:buAutoNum type="arabicPeriod"/>
            </a:pPr>
            <a:r>
              <a:rPr b="1" lang="nl" sz="1800">
                <a:solidFill>
                  <a:srgbClr val="F8C82E"/>
                </a:solidFill>
              </a:rPr>
              <a:t>Hoe slim zijn machines nou echt?</a:t>
            </a:r>
            <a:endParaRPr b="1" sz="1800">
              <a:solidFill>
                <a:srgbClr val="F8C82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nl" sz="1800">
                <a:solidFill>
                  <a:schemeClr val="lt1"/>
                </a:solidFill>
              </a:rPr>
              <a:t>Machine en deep learning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nl" sz="1800">
                <a:solidFill>
                  <a:schemeClr val="lt1"/>
                </a:solidFill>
              </a:rPr>
              <a:t>Wij zijn data!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nl" sz="1800">
                <a:solidFill>
                  <a:schemeClr val="lt1"/>
                </a:solidFill>
              </a:rPr>
              <a:t>Later als ik groot ben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ECEC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/>
        </p:nvSpPr>
        <p:spPr>
          <a:xfrm>
            <a:off x="2622100" y="1098075"/>
            <a:ext cx="45759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70000" lIns="270000" spcFirstLastPara="1" rIns="270000" wrap="square" tIns="27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rgbClr val="FC1C10"/>
                </a:solidFill>
              </a:rPr>
              <a:t>Als ik aan AI denk, dan denk ik aan…</a:t>
            </a:r>
            <a:endParaRPr b="1"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800">
                <a:solidFill>
                  <a:srgbClr val="FC1C10"/>
                </a:solidFill>
              </a:rPr>
              <a:t>(Meerdere antwoorden mogelijk)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AutoNum type="alphaLcPeriod"/>
            </a:pPr>
            <a:r>
              <a:rPr lang="nl" sz="1800">
                <a:solidFill>
                  <a:srgbClr val="FC1C10"/>
                </a:solidFill>
              </a:rPr>
              <a:t>Superintelligentie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AutoNum type="alphaLcPeriod"/>
            </a:pPr>
            <a:r>
              <a:rPr lang="nl" sz="1800">
                <a:solidFill>
                  <a:srgbClr val="FC1C10"/>
                </a:solidFill>
              </a:rPr>
              <a:t>Algoritmen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AutoNum type="alphaLcPeriod"/>
            </a:pPr>
            <a:r>
              <a:rPr lang="nl" sz="1800">
                <a:solidFill>
                  <a:srgbClr val="FC1C10"/>
                </a:solidFill>
              </a:rPr>
              <a:t>Sciencefiction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AutoNum type="alphaLcPeriod"/>
            </a:pPr>
            <a:r>
              <a:rPr lang="nl" sz="1800">
                <a:solidFill>
                  <a:srgbClr val="FC1C10"/>
                </a:solidFill>
              </a:rPr>
              <a:t>Het AI’en van mijn huisdier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AutoNum type="alphaLcPeriod"/>
            </a:pPr>
            <a:r>
              <a:rPr lang="nl" sz="1800">
                <a:solidFill>
                  <a:srgbClr val="FC1C10"/>
                </a:solidFill>
              </a:rPr>
              <a:t>Pratende robots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AutoNum type="alphaLcPeriod"/>
            </a:pPr>
            <a:r>
              <a:rPr lang="nl" sz="1800">
                <a:solidFill>
                  <a:srgbClr val="FC1C10"/>
                </a:solidFill>
              </a:rPr>
              <a:t>Iets anders…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</p:txBody>
      </p:sp>
      <p:pic>
        <p:nvPicPr>
          <p:cNvPr id="60" name="Google Shape;60;p14" title="DD-PO-BB-zo-verdienen-games-aan-jou-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5976" y="1058300"/>
            <a:ext cx="1919075" cy="176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 title="icoon-bekijken.png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7813" y="4136050"/>
            <a:ext cx="527174" cy="52717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3975188" y="4168775"/>
            <a:ext cx="17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u="sng">
                <a:solidFill>
                  <a:schemeClr val="hlink"/>
                </a:solidFill>
                <a:hlinkClick r:id="rId6"/>
              </a:rPr>
              <a:t>Lees dit artikel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7" name="Google Shape;67;p15" title="DD-PO-BB-kunstmatige-intelligentie-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5788" y="491598"/>
            <a:ext cx="4532424" cy="36444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Gemaakt door een computer of mens?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73" name="Google Shape;73;p16" title="DD-PO-BB-kunstmatige-intelligentie-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363" y="1509875"/>
            <a:ext cx="2742281" cy="26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 title="DD-PO-BB-kunstmatige-intelligentie-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8347" y="1509875"/>
            <a:ext cx="2749016" cy="265042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1610463" y="4160300"/>
            <a:ext cx="28941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rgbClr val="455B99"/>
                </a:solidFill>
              </a:rPr>
              <a:t>A. Madame de Belamy (Courtesy of Obvious)</a:t>
            </a:r>
            <a:endParaRPr sz="1500">
              <a:solidFill>
                <a:srgbClr val="455B99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4635813" y="4160300"/>
            <a:ext cx="28941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rgbClr val="455B99"/>
                </a:solidFill>
              </a:rPr>
              <a:t>B. Abstract asian woman</a:t>
            </a:r>
            <a:endParaRPr sz="1500">
              <a:solidFill>
                <a:srgbClr val="455B9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Gemaakt door een computer of mens?</a:t>
            </a:r>
            <a:endParaRPr sz="3000">
              <a:solidFill>
                <a:srgbClr val="455B99"/>
              </a:solidFill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845088" y="4160300"/>
            <a:ext cx="28941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rgbClr val="455B99"/>
                </a:solidFill>
              </a:rPr>
              <a:t>A. Michel Comte CDV/IJCA</a:t>
            </a:r>
            <a:endParaRPr sz="1500">
              <a:solidFill>
                <a:srgbClr val="455B99"/>
              </a:solidFill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5481926" y="4160300"/>
            <a:ext cx="30684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rgbClr val="455B99"/>
                </a:solidFill>
              </a:rPr>
              <a:t>B. Pedro Ismar Souto SHT/IJCA</a:t>
            </a:r>
            <a:endParaRPr sz="1500">
              <a:solidFill>
                <a:srgbClr val="455B99"/>
              </a:solidFill>
            </a:endParaRPr>
          </a:p>
        </p:txBody>
      </p:sp>
      <p:pic>
        <p:nvPicPr>
          <p:cNvPr id="84" name="Google Shape;84;p17" title="DD-PO-BB-kunstmatige-intelligentie-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00" y="1524525"/>
            <a:ext cx="4424838" cy="248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 title="DD-PO-BB-kunstmatige-intelligentie-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1913" y="1524525"/>
            <a:ext cx="1786950" cy="248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t filmpje is onderdeel van de Nationale AI Cursus Junior." id="90" name="Google Shape;90;p18" title="Video 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3413" y="699425"/>
            <a:ext cx="6657175" cy="37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Voorbeelden van AI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96" name="Google Shape;96;p19" title="DD-PO-BB-kunstmatige-intelligentie-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175" y="1524525"/>
            <a:ext cx="1883201" cy="302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 title="DD-PO-BB-kunstmatige-intelligentie-1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9438" y="1524525"/>
            <a:ext cx="3026723" cy="302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 title="DD-PO-BB-kunstmatige-intelligentie-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9224" y="1524525"/>
            <a:ext cx="2541600" cy="157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 title="DD-PO-BB-kunstmatige-intelligentie-11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9227" y="3211828"/>
            <a:ext cx="2541598" cy="133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Voorbeelden van AI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05" name="Google Shape;105;p20" title="DD-PO-BB-kunstmatige-intelligentie-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9987" y="1372126"/>
            <a:ext cx="2482648" cy="1393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 title="DD-PO-BB-kunstmatige-intelligentie-1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5044" y="1372125"/>
            <a:ext cx="2088968" cy="139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 title="DD-PO-BB-kunstmatige-intelligentie-1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9988" y="2917880"/>
            <a:ext cx="2482657" cy="165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 title="DD-PO-BB-kunstmatige-intelligentie-13.jpg"/>
          <p:cNvPicPr preferRelativeResize="0"/>
          <p:nvPr/>
        </p:nvPicPr>
        <p:blipFill rotWithShape="1">
          <a:blip r:embed="rId7">
            <a:alphaModFix/>
          </a:blip>
          <a:srcRect b="0" l="15860" r="0" t="0"/>
          <a:stretch/>
        </p:blipFill>
        <p:spPr>
          <a:xfrm>
            <a:off x="4845045" y="2917876"/>
            <a:ext cx="2088967" cy="165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 title="play-button-zwart.png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26325" y="3520833"/>
            <a:ext cx="450001" cy="45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Vriendschap 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of robot?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15" name="Google Shape;115;p21" title="DD-PO-BB-kunstmatige-intelligentie-1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2850" y="578800"/>
            <a:ext cx="5314500" cy="39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46FD5B7BC0544D96412764ED7642B2" ma:contentTypeVersion="11" ma:contentTypeDescription="Een nieuw document maken." ma:contentTypeScope="" ma:versionID="ae80d9597e0a0a265eca89b13df0edbe">
  <xsd:schema xmlns:xsd="http://www.w3.org/2001/XMLSchema" xmlns:xs="http://www.w3.org/2001/XMLSchema" xmlns:p="http://schemas.microsoft.com/office/2006/metadata/properties" xmlns:ns2="5a25f3cf-063a-418a-ba9d-30d16b52f8b4" xmlns:ns3="ca8a6944-a0f5-40a7-a0d2-863a166fdcde" targetNamespace="http://schemas.microsoft.com/office/2006/metadata/properties" ma:root="true" ma:fieldsID="9515f8bdca54e8ece3f803b214fb3b9c" ns2:_="" ns3:_="">
    <xsd:import namespace="5a25f3cf-063a-418a-ba9d-30d16b52f8b4"/>
    <xsd:import namespace="ca8a6944-a0f5-40a7-a0d2-863a166fdc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5f3cf-063a-418a-ba9d-30d16b52f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e450492-3d4b-419d-87fc-023a65d7f8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a6944-a0f5-40a7-a0d2-863a166fdc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20fa0c-2c8d-4411-a5b9-9bf3443f5fc5}" ma:internalName="TaxCatchAll" ma:showField="CatchAllData" ma:web="ca8a6944-a0f5-40a7-a0d2-863a166fdc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8a6944-a0f5-40a7-a0d2-863a166fdcde" xsi:nil="true"/>
    <lcf76f155ced4ddcb4097134ff3c332f xmlns="5a25f3cf-063a-418a-ba9d-30d16b52f8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39FB962-6A21-43AD-9DFD-2528354D8155}"/>
</file>

<file path=customXml/itemProps2.xml><?xml version="1.0" encoding="utf-8"?>
<ds:datastoreItem xmlns:ds="http://schemas.openxmlformats.org/officeDocument/2006/customXml" ds:itemID="{111C37AC-BAAC-4CE0-ADD6-9A1293DD3D14}"/>
</file>

<file path=customXml/itemProps3.xml><?xml version="1.0" encoding="utf-8"?>
<ds:datastoreItem xmlns:ds="http://schemas.openxmlformats.org/officeDocument/2006/customXml" ds:itemID="{C177CDCA-5240-4462-BDBC-68B2FE6F43BF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0x010100E146FD5B7BC0544D96412764ED7642B2</vt:lpwstr>
  </property>
</Properties>
</file>