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21" Type="http://schemas.openxmlformats.org/officeDocument/2006/relationships/customXml" Target="../customXml/item1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20" Type="http://schemas.openxmlformats.org/officeDocument/2006/relationships/slide" Target="slides/slide15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43a3928fa6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43a3928fa6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43a3928fa6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43a3928fa6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43a3928fa6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43a3928fa6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43a3928fa6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43a3928fa6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43a3928fa6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43a3928fa6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43a3928fa6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43a3928fa6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3a3928fa6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3a3928fa6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3a3928fa6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3a3928fa6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43a3928fa6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43a3928fa6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43a3928fa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43a3928fa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43a3928fa6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43a3928fa6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43a3928fa6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43a3928fa6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43a3928fa6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43a3928fa6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43a3928fa6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43a3928fa6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hyperlink" Target="http://www.youtube.com/watch?v=iHdviZkM7S4" TargetMode="External"/><Relationship Id="rId5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Relationship Id="rId4" Type="http://schemas.openxmlformats.org/officeDocument/2006/relationships/hyperlink" Target="http://www.youtube.com/watch?v=H08F20Bjo_Y" TargetMode="External"/><Relationship Id="rId5" Type="http://schemas.openxmlformats.org/officeDocument/2006/relationships/image" Target="../media/image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hyperlink" Target="https://www.youtube.com/watch?v=52CylyCJQU8" TargetMode="External"/><Relationship Id="rId5" Type="http://schemas.openxmlformats.org/officeDocument/2006/relationships/image" Target="../media/image16.png"/><Relationship Id="rId6" Type="http://schemas.openxmlformats.org/officeDocument/2006/relationships/hyperlink" Target="https://www.youtube.com/watch?v=52CylyCJQU8" TargetMode="External"/><Relationship Id="rId7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hyperlink" Target="https://www.bol.com/nl/klantenservice/index.html" TargetMode="External"/><Relationship Id="rId5" Type="http://schemas.openxmlformats.org/officeDocument/2006/relationships/image" Target="../media/image2.png"/><Relationship Id="rId6" Type="http://schemas.openxmlformats.org/officeDocument/2006/relationships/hyperlink" Target="http://bol.com" TargetMode="External"/><Relationship Id="rId7" Type="http://schemas.openxmlformats.org/officeDocument/2006/relationships/image" Target="../media/image13.gif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hyperlink" Target="http://www.youtube.com/watch?v=yv_8dx7g-WA" TargetMode="External"/><Relationship Id="rId5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11.gif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5ECEC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2"/>
          <p:cNvSpPr txBox="1"/>
          <p:nvPr/>
        </p:nvSpPr>
        <p:spPr>
          <a:xfrm>
            <a:off x="1778300" y="1488600"/>
            <a:ext cx="5984700" cy="245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270000" lIns="270000" spcFirstLastPara="1" rIns="270000" wrap="square" tIns="27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800">
                <a:solidFill>
                  <a:srgbClr val="FC1C10"/>
                </a:solidFill>
              </a:rPr>
              <a:t>Voorbeeldzinnen </a:t>
            </a:r>
            <a:r>
              <a:rPr b="1" i="1" lang="nl" sz="1800">
                <a:solidFill>
                  <a:srgbClr val="FC1C10"/>
                </a:solidFill>
              </a:rPr>
              <a:t>pizza bestellen</a:t>
            </a:r>
            <a:endParaRPr b="1" i="1" sz="1800">
              <a:solidFill>
                <a:srgbClr val="FC1C1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C1C10"/>
              </a:buClr>
              <a:buSzPts val="1800"/>
              <a:buChar char="●"/>
            </a:pPr>
            <a:r>
              <a:rPr lang="nl" sz="1800">
                <a:solidFill>
                  <a:srgbClr val="FC1C10"/>
                </a:solidFill>
              </a:rPr>
              <a:t>Ik wil graag een pizza bestellen. </a:t>
            </a:r>
            <a:endParaRPr sz="1800">
              <a:solidFill>
                <a:srgbClr val="FC1C1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C1C10"/>
              </a:buClr>
              <a:buSzPts val="1800"/>
              <a:buChar char="●"/>
            </a:pPr>
            <a:r>
              <a:rPr lang="nl" sz="1800">
                <a:solidFill>
                  <a:srgbClr val="FC1C10"/>
                </a:solidFill>
              </a:rPr>
              <a:t>Ja, graag.</a:t>
            </a:r>
            <a:endParaRPr sz="1800">
              <a:solidFill>
                <a:srgbClr val="FC1C1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C1C10"/>
              </a:buClr>
              <a:buSzPts val="1800"/>
              <a:buChar char="●"/>
            </a:pPr>
            <a:r>
              <a:rPr lang="nl" sz="1800">
                <a:solidFill>
                  <a:srgbClr val="FC1C10"/>
                </a:solidFill>
              </a:rPr>
              <a:t>Nee, dank u wel.</a:t>
            </a:r>
            <a:endParaRPr sz="1800">
              <a:solidFill>
                <a:srgbClr val="FC1C1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C1C10"/>
              </a:buClr>
              <a:buSzPts val="1800"/>
              <a:buChar char="●"/>
            </a:pPr>
            <a:r>
              <a:rPr lang="nl" sz="1800">
                <a:solidFill>
                  <a:srgbClr val="FC1C10"/>
                </a:solidFill>
              </a:rPr>
              <a:t>Hmmm…</a:t>
            </a:r>
            <a:endParaRPr sz="1800">
              <a:solidFill>
                <a:srgbClr val="FC1C1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C1C10"/>
              </a:buClr>
              <a:buSzPts val="1800"/>
              <a:buChar char="●"/>
            </a:pPr>
            <a:r>
              <a:rPr lang="nl" sz="1800">
                <a:solidFill>
                  <a:srgbClr val="FC1C10"/>
                </a:solidFill>
              </a:rPr>
              <a:t>Mijn adres is Dorpsstraat 16 in Lutjebroek.</a:t>
            </a:r>
            <a:endParaRPr sz="1800">
              <a:solidFill>
                <a:srgbClr val="FC1C1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C1C10"/>
              </a:buClr>
              <a:buSzPts val="1800"/>
              <a:buChar char="●"/>
            </a:pPr>
            <a:r>
              <a:rPr lang="nl" sz="1800">
                <a:solidFill>
                  <a:srgbClr val="FC1C10"/>
                </a:solidFill>
              </a:rPr>
              <a:t>Etc.</a:t>
            </a:r>
            <a:endParaRPr sz="1800">
              <a:solidFill>
                <a:srgbClr val="FC1C1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C1C10"/>
              </a:solidFill>
            </a:endParaRPr>
          </a:p>
        </p:txBody>
      </p:sp>
      <p:pic>
        <p:nvPicPr>
          <p:cNvPr id="110" name="Google Shape;110;p22" title="DD-PO-BB-zo-verdienen-games-aan-jou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2176" y="1448825"/>
            <a:ext cx="1919075" cy="176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his timer counts down silently until it reaches 0:00, then a police siren sounds to alert you that time is up." id="115" name="Google Shape;115;p23" title="3 Minute Timer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69225" y="938938"/>
            <a:ext cx="5805550" cy="3265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5ECEC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4"/>
          <p:cNvSpPr txBox="1"/>
          <p:nvPr/>
        </p:nvSpPr>
        <p:spPr>
          <a:xfrm>
            <a:off x="1910400" y="1732350"/>
            <a:ext cx="5323200" cy="167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270000" lIns="270000" spcFirstLastPara="1" rIns="270000" wrap="square" tIns="27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800">
                <a:solidFill>
                  <a:srgbClr val="FC1C10"/>
                </a:solidFill>
              </a:rPr>
              <a:t>Hoe is het gegaan?</a:t>
            </a:r>
            <a:endParaRPr b="1" i="1" sz="1800">
              <a:solidFill>
                <a:srgbClr val="FC1C1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C1C1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rgbClr val="FC1C10"/>
                </a:solidFill>
              </a:rPr>
              <a:t>Wat ging goed?</a:t>
            </a:r>
            <a:endParaRPr sz="1800">
              <a:solidFill>
                <a:srgbClr val="FC1C1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rgbClr val="FC1C10"/>
                </a:solidFill>
              </a:rPr>
              <a:t>Wat ging minder goed?</a:t>
            </a:r>
            <a:endParaRPr sz="1800">
              <a:solidFill>
                <a:srgbClr val="FC1C1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C1C10"/>
              </a:solidFill>
            </a:endParaRPr>
          </a:p>
        </p:txBody>
      </p:sp>
      <p:pic>
        <p:nvPicPr>
          <p:cNvPr id="122" name="Google Shape;122;p24" title="DD-PO-BB-hoe-slim-zijn-machines-nu-echt-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652453"/>
            <a:ext cx="1485850" cy="1366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5ECEC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5"/>
          <p:cNvSpPr txBox="1"/>
          <p:nvPr/>
        </p:nvSpPr>
        <p:spPr>
          <a:xfrm>
            <a:off x="1381350" y="1327800"/>
            <a:ext cx="6381300" cy="2487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270000" lIns="270000" spcFirstLastPara="1" rIns="270000" wrap="square" tIns="27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800">
                <a:solidFill>
                  <a:srgbClr val="FC1C10"/>
                </a:solidFill>
              </a:rPr>
              <a:t>Wat hebben we geleerd?</a:t>
            </a:r>
            <a:endParaRPr sz="1800">
              <a:solidFill>
                <a:srgbClr val="FC1C1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C1C1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rgbClr val="FC1C10"/>
                </a:solidFill>
              </a:rPr>
              <a:t>Je weet dat AI-systemen zelfstandig kunnen werken en zichzelf steeds beter maken door te leren van ervaringen. </a:t>
            </a:r>
            <a:endParaRPr sz="1800">
              <a:solidFill>
                <a:srgbClr val="FC1C1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nl" sz="1800">
                <a:solidFill>
                  <a:srgbClr val="FC1C10"/>
                </a:solidFill>
              </a:rPr>
            </a:br>
            <a:r>
              <a:rPr lang="nl" sz="1800">
                <a:solidFill>
                  <a:srgbClr val="FC1C10"/>
                </a:solidFill>
              </a:rPr>
              <a:t>Je weet dat er op dit moment alleen Narrow AI bestaat, waarmee menselijke intelligentie wordt nagedaan.</a:t>
            </a:r>
            <a:endParaRPr sz="1800">
              <a:solidFill>
                <a:srgbClr val="FC1C1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C1C10"/>
              </a:solidFill>
            </a:endParaRPr>
          </a:p>
        </p:txBody>
      </p:sp>
      <p:pic>
        <p:nvPicPr>
          <p:cNvPr id="129" name="Google Shape;129;p25" title="DD-PO-BB-hoe-slim-zijn-machines-nu-echt-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63600" y="234217"/>
            <a:ext cx="1485850" cy="1366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est funny video for people" id="134" name="Google Shape;134;p26" title="best funny tik tok us uk compilation 2019 12 eEP5kDyhAlQ 240p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72463" y="828263"/>
            <a:ext cx="6199075" cy="348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B0A9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7"/>
          <p:cNvSpPr txBox="1"/>
          <p:nvPr/>
        </p:nvSpPr>
        <p:spPr>
          <a:xfrm>
            <a:off x="2235000" y="1342500"/>
            <a:ext cx="4674000" cy="2458500"/>
          </a:xfrm>
          <a:prstGeom prst="rect">
            <a:avLst/>
          </a:prstGeom>
          <a:noFill/>
          <a:ln>
            <a:noFill/>
          </a:ln>
        </p:spPr>
        <p:txBody>
          <a:bodyPr anchorCtr="0" anchor="t" bIns="270000" lIns="270000" spcFirstLastPara="1" rIns="270000" wrap="square" tIns="27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nl" sz="1800">
                <a:solidFill>
                  <a:schemeClr val="lt1"/>
                </a:solidFill>
              </a:rPr>
              <a:t>Volgende lessen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AutoNum type="arabicPeriod"/>
            </a:pPr>
            <a:r>
              <a:rPr lang="nl" sz="1800">
                <a:solidFill>
                  <a:schemeClr val="lt1"/>
                </a:solidFill>
              </a:rPr>
              <a:t>Kunstmatige intelligentie</a:t>
            </a:r>
            <a:endParaRPr sz="1800"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AutoNum type="arabicPeriod"/>
            </a:pPr>
            <a:r>
              <a:rPr lang="nl" sz="1800">
                <a:solidFill>
                  <a:schemeClr val="lt1"/>
                </a:solidFill>
              </a:rPr>
              <a:t>Hoe slim zijn machines nou echt?</a:t>
            </a:r>
            <a:endParaRPr sz="1800"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8C82E"/>
              </a:buClr>
              <a:buSzPts val="1800"/>
              <a:buAutoNum type="arabicPeriod"/>
            </a:pPr>
            <a:r>
              <a:rPr b="1" lang="nl" sz="1800">
                <a:solidFill>
                  <a:srgbClr val="F8C82E"/>
                </a:solidFill>
              </a:rPr>
              <a:t>Machine en deep learning</a:t>
            </a:r>
            <a:endParaRPr b="1" sz="1800">
              <a:solidFill>
                <a:srgbClr val="F8C82E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AutoNum type="arabicPeriod"/>
            </a:pPr>
            <a:r>
              <a:rPr lang="nl" sz="1800">
                <a:solidFill>
                  <a:schemeClr val="lt1"/>
                </a:solidFill>
              </a:rPr>
              <a:t>Wij zijn data!</a:t>
            </a:r>
            <a:endParaRPr sz="1800"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AutoNum type="arabicPeriod"/>
            </a:pPr>
            <a:r>
              <a:rPr lang="nl" sz="1800">
                <a:solidFill>
                  <a:schemeClr val="lt1"/>
                </a:solidFill>
              </a:rPr>
              <a:t>Later als ik groot ben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4" title="Screenshot 2025-03-26 at 15.44.36.png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77905" y="731330"/>
            <a:ext cx="6388201" cy="3680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4" title="play-button-zwart.png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04275" y="2204037"/>
            <a:ext cx="735426" cy="735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Hoe werkt het?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5" title="icoon-bekijken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563" y="1656025"/>
            <a:ext cx="527174" cy="527174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5"/>
          <p:cNvSpPr txBox="1"/>
          <p:nvPr/>
        </p:nvSpPr>
        <p:spPr>
          <a:xfrm>
            <a:off x="1329952" y="1688750"/>
            <a:ext cx="2074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u="sng">
                <a:solidFill>
                  <a:schemeClr val="hlink"/>
                </a:solidFill>
                <a:hlinkClick r:id="rId6"/>
              </a:rPr>
              <a:t>Billie van bol.com</a:t>
            </a:r>
            <a:endParaRPr sz="1800">
              <a:solidFill>
                <a:srgbClr val="595959"/>
              </a:solidFill>
            </a:endParaRPr>
          </a:p>
        </p:txBody>
      </p:sp>
      <p:pic>
        <p:nvPicPr>
          <p:cNvPr id="67" name="Google Shape;67;p15" title="DD-PO-BB-hoe-slim-zijn-machines-nu-echt-2.gif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66725" y="1015988"/>
            <a:ext cx="4267225" cy="31115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/>
        </p:nvSpPr>
        <p:spPr>
          <a:xfrm>
            <a:off x="762575" y="930225"/>
            <a:ext cx="24951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Slim zijn of slim doen?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3" name="Google Shape;73;p16" title="DD-PO-BB-hoe-slim-zijn-machines-nu-echt-3.jpg"/>
          <p:cNvPicPr preferRelativeResize="0"/>
          <p:nvPr/>
        </p:nvPicPr>
        <p:blipFill rotWithShape="1">
          <a:blip r:embed="rId4">
            <a:alphaModFix/>
          </a:blip>
          <a:srcRect b="0" l="6339" r="5979" t="0"/>
          <a:stretch/>
        </p:blipFill>
        <p:spPr>
          <a:xfrm>
            <a:off x="3257675" y="579113"/>
            <a:ext cx="5239000" cy="39852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Turingtest van Alan Turing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9" name="Google Shape;79;p17" title="DD-PO-BB-hoe-slim-zijn-machines-nu-echt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38713" y="1350113"/>
            <a:ext cx="3466576" cy="3466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his is a demonstration of Google Assistant making a complex phone call to the hairdresser to make an appointment. The assistant manages to fully autonomously interact with the hairdresser.&#10;&#10;This is a clip from the Google I/O 2018 Keynote, the original video can be found here:  https://www.youtube.com/watch?v=7snqbxn1Gus" id="84" name="Google Shape;84;p18" title="Google Assistant calling the hairdresser for an appointment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81600" y="777150"/>
            <a:ext cx="6380800" cy="358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Ik ben geen robot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0" name="Google Shape;90;p19" title="DD-PO-BB-hoe-slim-zijn-machines-nu-echt-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16038" y="1489525"/>
            <a:ext cx="2111925" cy="3052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Slaag jij voor de turingtest?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6" name="Google Shape;96;p20" title="DD-PO-BB-hoe-slim-zijn-machines-nu-echt-6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6000" y="1649250"/>
            <a:ext cx="4572000" cy="2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5ECEC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1"/>
          <p:cNvSpPr txBox="1"/>
          <p:nvPr/>
        </p:nvSpPr>
        <p:spPr>
          <a:xfrm>
            <a:off x="1778300" y="1488600"/>
            <a:ext cx="5984700" cy="1893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270000" lIns="270000" spcFirstLastPara="1" rIns="270000" wrap="square" tIns="27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800">
                <a:solidFill>
                  <a:srgbClr val="FC1C10"/>
                </a:solidFill>
              </a:rPr>
              <a:t>Voorbeeldzinnen </a:t>
            </a:r>
            <a:r>
              <a:rPr b="1" i="1" lang="nl" sz="1800">
                <a:solidFill>
                  <a:srgbClr val="FC1C10"/>
                </a:solidFill>
              </a:rPr>
              <a:t>ziek melden op school</a:t>
            </a:r>
            <a:endParaRPr b="1" i="1" sz="1800">
              <a:solidFill>
                <a:srgbClr val="FC1C1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C1C10"/>
              </a:buClr>
              <a:buSzPts val="1800"/>
              <a:buChar char="●"/>
            </a:pPr>
            <a:r>
              <a:rPr lang="nl" sz="1800">
                <a:solidFill>
                  <a:srgbClr val="FC1C10"/>
                </a:solidFill>
              </a:rPr>
              <a:t>Waar heb je precies last van?</a:t>
            </a:r>
            <a:endParaRPr sz="1800">
              <a:solidFill>
                <a:srgbClr val="FC1C1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C1C10"/>
              </a:buClr>
              <a:buSzPts val="1800"/>
              <a:buChar char="●"/>
            </a:pPr>
            <a:r>
              <a:rPr lang="nl" sz="1800">
                <a:solidFill>
                  <a:srgbClr val="FC1C10"/>
                </a:solidFill>
              </a:rPr>
              <a:t>In welke klas zit je?</a:t>
            </a:r>
            <a:endParaRPr sz="1800">
              <a:solidFill>
                <a:srgbClr val="FC1C1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C1C10"/>
              </a:buClr>
              <a:buSzPts val="1800"/>
              <a:buChar char="●"/>
            </a:pPr>
            <a:r>
              <a:rPr lang="nl" sz="1800">
                <a:solidFill>
                  <a:srgbClr val="FC1C10"/>
                </a:solidFill>
              </a:rPr>
              <a:t>Weten je ouders dat je je ziek meldt?</a:t>
            </a:r>
            <a:endParaRPr sz="1800">
              <a:solidFill>
                <a:srgbClr val="FC1C1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C1C10"/>
              </a:buClr>
              <a:buSzPts val="1800"/>
              <a:buChar char="●"/>
            </a:pPr>
            <a:r>
              <a:rPr lang="nl" sz="1800">
                <a:solidFill>
                  <a:srgbClr val="FC1C10"/>
                </a:solidFill>
              </a:rPr>
              <a:t>Etc.</a:t>
            </a:r>
            <a:endParaRPr sz="1800">
              <a:solidFill>
                <a:srgbClr val="FC1C1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C1C10"/>
              </a:solidFill>
            </a:endParaRPr>
          </a:p>
        </p:txBody>
      </p:sp>
      <p:pic>
        <p:nvPicPr>
          <p:cNvPr id="103" name="Google Shape;103;p21" title="DD-PO-BB-zo-verdienen-games-aan-jou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2176" y="1448825"/>
            <a:ext cx="1919075" cy="176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06DE64C-3877-4463-B3E3-75A5B0678B91}"/>
</file>

<file path=customXml/itemProps2.xml><?xml version="1.0" encoding="utf-8"?>
<ds:datastoreItem xmlns:ds="http://schemas.openxmlformats.org/officeDocument/2006/customXml" ds:itemID="{E870FEF1-C603-4FF1-B30C-58DA686F28AE}"/>
</file>

<file path=customXml/itemProps3.xml><?xml version="1.0" encoding="utf-8"?>
<ds:datastoreItem xmlns:ds="http://schemas.openxmlformats.org/officeDocument/2006/customXml" ds:itemID="{C3BFC2D9-7429-4933-8B3F-D77A67DFBF07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