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8" Type="http://schemas.openxmlformats.org/officeDocument/2006/relationships/slide" Target="slides/slide3.xml"/><Relationship Id="rId26" Type="http://schemas.openxmlformats.org/officeDocument/2006/relationships/customXml" Target="../customXml/item3.xml"/><Relationship Id="rId21" Type="http://schemas.openxmlformats.org/officeDocument/2006/relationships/slide" Target="slides/slide16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7" Type="http://schemas.openxmlformats.org/officeDocument/2006/relationships/slide" Target="slides/slide2.xml"/><Relationship Id="rId25" Type="http://schemas.openxmlformats.org/officeDocument/2006/relationships/customXml" Target="../customXml/item2.xml"/><Relationship Id="rId20" Type="http://schemas.openxmlformats.org/officeDocument/2006/relationships/slide" Target="slides/slide15.xml"/><Relationship Id="rId2" Type="http://schemas.openxmlformats.org/officeDocument/2006/relationships/viewProps" Target="viewProp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24" Type="http://schemas.openxmlformats.org/officeDocument/2006/relationships/customXml" Target="../customXml/item1.xml"/><Relationship Id="rId23" Type="http://schemas.openxmlformats.org/officeDocument/2006/relationships/slide" Target="slides/slide18.xml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42b0597b9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42b0597b9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464090c345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464090c345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464090c345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464090c345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464090c345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464090c345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464090c345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464090c345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464090c345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464090c345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464090c345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464090c345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464090c345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464090c345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464090c345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464090c345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464090c345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464090c345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42b0597b9a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42b0597b9a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464090c34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464090c34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42b0597b9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42b0597b9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464090c34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464090c34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464090c34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464090c34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464090c345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464090c345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464090c345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464090c34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464090c345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464090c345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Relationship Id="rId4" Type="http://schemas.openxmlformats.org/officeDocument/2006/relationships/image" Target="../media/image11.jpg"/><Relationship Id="rId5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Relationship Id="rId4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Relationship Id="rId4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Relationship Id="rId4" Type="http://schemas.openxmlformats.org/officeDocument/2006/relationships/image" Target="../media/image1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Relationship Id="rId4" Type="http://schemas.openxmlformats.org/officeDocument/2006/relationships/image" Target="../media/image23.jpg"/><Relationship Id="rId5" Type="http://schemas.openxmlformats.org/officeDocument/2006/relationships/image" Target="../media/image1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Relationship Id="rId4" Type="http://schemas.openxmlformats.org/officeDocument/2006/relationships/image" Target="../media/image1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Relationship Id="rId4" Type="http://schemas.openxmlformats.org/officeDocument/2006/relationships/hyperlink" Target="http://www.youtube.com/watch?v=4F0gFpzsYLM" TargetMode="External"/><Relationship Id="rId5" Type="http://schemas.openxmlformats.org/officeDocument/2006/relationships/image" Target="../media/image1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Relationship Id="rId4" Type="http://schemas.openxmlformats.org/officeDocument/2006/relationships/image" Target="../media/image2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Relationship Id="rId4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Relationship Id="rId4" Type="http://schemas.openxmlformats.org/officeDocument/2006/relationships/image" Target="../media/image1.png"/><Relationship Id="rId5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Relationship Id="rId4" Type="http://schemas.openxmlformats.org/officeDocument/2006/relationships/image" Target="../media/image5.jpg"/><Relationship Id="rId5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Relationship Id="rId4" Type="http://schemas.openxmlformats.org/officeDocument/2006/relationships/image" Target="../media/image4.jpg"/><Relationship Id="rId5" Type="http://schemas.openxmlformats.org/officeDocument/2006/relationships/hyperlink" Target="http://maps.google.com/" TargetMode="External"/><Relationship Id="rId6" Type="http://schemas.openxmlformats.org/officeDocument/2006/relationships/hyperlink" Target="http://maps.google.com/" TargetMode="External"/><Relationship Id="rId7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/>
        </p:nvSpPr>
        <p:spPr>
          <a:xfrm>
            <a:off x="801900" y="701625"/>
            <a:ext cx="7540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(2) Navigeren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15" name="Google Shape;115;p22" title="DD-PO-MB-google-maps-deel-1-1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450" y="1641775"/>
            <a:ext cx="3863905" cy="257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2" title="DD-PO-MB-google-maps-deel-1-13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56654" y="1641775"/>
            <a:ext cx="3863895" cy="2577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/>
        </p:nvSpPr>
        <p:spPr>
          <a:xfrm>
            <a:off x="801900" y="701625"/>
            <a:ext cx="7540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(3) Een locatie zoeken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22" name="Google Shape;122;p23" title="DD-PO-MB-google-maps-deel-1-14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3063" y="1411225"/>
            <a:ext cx="6377875" cy="316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4" title="DD-PO-MB-google-maps-deel-1-15.jpg"/>
          <p:cNvPicPr preferRelativeResize="0"/>
          <p:nvPr/>
        </p:nvPicPr>
        <p:blipFill rotWithShape="1">
          <a:blip r:embed="rId4">
            <a:alphaModFix/>
          </a:blip>
          <a:srcRect b="0" l="11378" r="28673" t="0"/>
          <a:stretch/>
        </p:blipFill>
        <p:spPr>
          <a:xfrm flipH="1">
            <a:off x="4510608" y="521750"/>
            <a:ext cx="4125493" cy="4115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4"/>
          <p:cNvSpPr txBox="1"/>
          <p:nvPr/>
        </p:nvSpPr>
        <p:spPr>
          <a:xfrm>
            <a:off x="762575" y="930225"/>
            <a:ext cx="58338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3000">
                <a:solidFill>
                  <a:srgbClr val="455B99"/>
                </a:solidFill>
              </a:rPr>
              <a:t>Even oefenen…</a:t>
            </a:r>
            <a:endParaRPr b="1" sz="3000">
              <a:solidFill>
                <a:srgbClr val="455B99"/>
              </a:solidFill>
            </a:endParaRPr>
          </a:p>
        </p:txBody>
      </p:sp>
      <p:sp>
        <p:nvSpPr>
          <p:cNvPr id="129" name="Google Shape;129;p24"/>
          <p:cNvSpPr txBox="1"/>
          <p:nvPr/>
        </p:nvSpPr>
        <p:spPr>
          <a:xfrm>
            <a:off x="762575" y="1599525"/>
            <a:ext cx="4300200" cy="276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nl" sz="1500">
                <a:solidFill>
                  <a:srgbClr val="455B99"/>
                </a:solidFill>
              </a:rPr>
              <a:t>Zoek in Google Maps de locatie ‘dierentuin Artis Amsterdam’ op.</a:t>
            </a:r>
            <a:endParaRPr i="1" sz="15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 u="sng">
                <a:solidFill>
                  <a:srgbClr val="455B99"/>
                </a:solidFill>
              </a:rPr>
              <a:t>Vraag 2</a:t>
            </a:r>
            <a:endParaRPr sz="1500" u="sng">
              <a:solidFill>
                <a:srgbClr val="455B99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55B99"/>
              </a:buClr>
              <a:buSzPts val="1500"/>
              <a:buChar char="●"/>
            </a:pPr>
            <a:r>
              <a:rPr lang="nl" sz="1500">
                <a:solidFill>
                  <a:srgbClr val="455B99"/>
                </a:solidFill>
              </a:rPr>
              <a:t>Wat is het postadres van deze dierentuin?</a:t>
            </a:r>
            <a:endParaRPr sz="1500">
              <a:solidFill>
                <a:srgbClr val="455B99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55B99"/>
              </a:buClr>
              <a:buSzPts val="1500"/>
              <a:buChar char="●"/>
            </a:pPr>
            <a:r>
              <a:rPr lang="nl" sz="1500">
                <a:solidFill>
                  <a:srgbClr val="455B99"/>
                </a:solidFill>
              </a:rPr>
              <a:t>Vanaf hoe laat is de dierentuin vandaag geopend?</a:t>
            </a:r>
            <a:endParaRPr sz="1500">
              <a:solidFill>
                <a:srgbClr val="455B99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55B99"/>
              </a:buClr>
              <a:buSzPts val="1500"/>
              <a:buChar char="●"/>
            </a:pPr>
            <a:r>
              <a:rPr lang="nl" sz="1500">
                <a:solidFill>
                  <a:srgbClr val="455B99"/>
                </a:solidFill>
              </a:rPr>
              <a:t>Wat is het website adres?</a:t>
            </a:r>
            <a:endParaRPr sz="1500">
              <a:solidFill>
                <a:srgbClr val="455B99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55B99"/>
              </a:buClr>
              <a:buSzPts val="1500"/>
              <a:buChar char="●"/>
            </a:pPr>
            <a:r>
              <a:rPr lang="nl" sz="1500">
                <a:solidFill>
                  <a:srgbClr val="455B99"/>
                </a:solidFill>
              </a:rPr>
              <a:t>Welk uur is het het drukst in de dierentuin?</a:t>
            </a:r>
            <a:endParaRPr sz="1500">
              <a:solidFill>
                <a:srgbClr val="455B99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55B99"/>
              </a:buClr>
              <a:buSzPts val="1500"/>
              <a:buChar char="●"/>
            </a:pPr>
            <a:r>
              <a:rPr lang="nl" sz="1500">
                <a:solidFill>
                  <a:srgbClr val="455B99"/>
                </a:solidFill>
              </a:rPr>
              <a:t>Welk gemiddeld cijfer hebben de reviews?</a:t>
            </a:r>
            <a:endParaRPr sz="1500">
              <a:solidFill>
                <a:srgbClr val="455B99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55B99"/>
              </a:buClr>
              <a:buSzPts val="1500"/>
              <a:buChar char="●"/>
            </a:pPr>
            <a:r>
              <a:rPr lang="nl" sz="1500">
                <a:solidFill>
                  <a:srgbClr val="455B99"/>
                </a:solidFill>
              </a:rPr>
              <a:t>Kun je via een link ook kaartjes kopen? </a:t>
            </a:r>
            <a:endParaRPr sz="15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/>
          <p:nvPr/>
        </p:nvSpPr>
        <p:spPr>
          <a:xfrm>
            <a:off x="801900" y="701625"/>
            <a:ext cx="7540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(4) De omgeving in 3D bekijken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35" name="Google Shape;135;p25" title="DD-PO-MB-google-maps-deel-1-17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5600" y="1402700"/>
            <a:ext cx="6832800" cy="319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/>
          <p:nvPr/>
        </p:nvSpPr>
        <p:spPr>
          <a:xfrm>
            <a:off x="762575" y="930225"/>
            <a:ext cx="58338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3000">
                <a:solidFill>
                  <a:srgbClr val="455B99"/>
                </a:solidFill>
              </a:rPr>
              <a:t>Even oefenen…</a:t>
            </a:r>
            <a:endParaRPr b="1" sz="3000">
              <a:solidFill>
                <a:srgbClr val="455B99"/>
              </a:solidFill>
            </a:endParaRPr>
          </a:p>
        </p:txBody>
      </p:sp>
      <p:sp>
        <p:nvSpPr>
          <p:cNvPr id="141" name="Google Shape;141;p26"/>
          <p:cNvSpPr txBox="1"/>
          <p:nvPr/>
        </p:nvSpPr>
        <p:spPr>
          <a:xfrm>
            <a:off x="762575" y="1599525"/>
            <a:ext cx="3075000" cy="303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 u="sng">
                <a:solidFill>
                  <a:srgbClr val="455B99"/>
                </a:solidFill>
              </a:rPr>
              <a:t>Vraag 3</a:t>
            </a:r>
            <a:endParaRPr sz="2000" u="sng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>
                <a:solidFill>
                  <a:srgbClr val="455B99"/>
                </a:solidFill>
              </a:rPr>
              <a:t>Waarom kan het handig zijn om een locatie via streetview te bekijken?</a:t>
            </a:r>
            <a:endParaRPr sz="2000">
              <a:solidFill>
                <a:srgbClr val="455B99"/>
              </a:solidFill>
            </a:endParaRPr>
          </a:p>
        </p:txBody>
      </p:sp>
      <p:pic>
        <p:nvPicPr>
          <p:cNvPr id="142" name="Google Shape;142;p26" title="DD-PO-MB-google-maps-deel-1-18.jpg"/>
          <p:cNvPicPr preferRelativeResize="0"/>
          <p:nvPr/>
        </p:nvPicPr>
        <p:blipFill rotWithShape="1">
          <a:blip r:embed="rId4">
            <a:alphaModFix/>
          </a:blip>
          <a:srcRect b="0" l="0" r="30986" t="0"/>
          <a:stretch/>
        </p:blipFill>
        <p:spPr>
          <a:xfrm>
            <a:off x="4050275" y="1037800"/>
            <a:ext cx="4593251" cy="306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/>
          <p:nvPr/>
        </p:nvSpPr>
        <p:spPr>
          <a:xfrm>
            <a:off x="762575" y="930225"/>
            <a:ext cx="58338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3000">
                <a:solidFill>
                  <a:srgbClr val="455B99"/>
                </a:solidFill>
              </a:rPr>
              <a:t>Even oefenen…</a:t>
            </a:r>
            <a:endParaRPr b="1" sz="3000">
              <a:solidFill>
                <a:srgbClr val="455B99"/>
              </a:solidFill>
            </a:endParaRPr>
          </a:p>
        </p:txBody>
      </p:sp>
      <p:sp>
        <p:nvSpPr>
          <p:cNvPr id="148" name="Google Shape;148;p27"/>
          <p:cNvSpPr txBox="1"/>
          <p:nvPr/>
        </p:nvSpPr>
        <p:spPr>
          <a:xfrm>
            <a:off x="762575" y="1599525"/>
            <a:ext cx="3813000" cy="303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 u="sng">
                <a:solidFill>
                  <a:srgbClr val="455B99"/>
                </a:solidFill>
              </a:rPr>
              <a:t>Vraag 4</a:t>
            </a:r>
            <a:endParaRPr sz="2000" u="sng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000">
                <a:solidFill>
                  <a:srgbClr val="455B99"/>
                </a:solidFill>
              </a:rPr>
              <a:t>Zoek in Google Maps je eigen straat op. Verplaats je heen en terug door de straat.</a:t>
            </a:r>
            <a:endParaRPr sz="20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000">
                <a:solidFill>
                  <a:srgbClr val="455B99"/>
                </a:solidFill>
              </a:rPr>
              <a:t>Wat valt je op als je nummerborden van auto’s en gezichten van mensen bekijkt? </a:t>
            </a:r>
            <a:endParaRPr sz="20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55B99"/>
              </a:solidFill>
            </a:endParaRPr>
          </a:p>
        </p:txBody>
      </p:sp>
      <p:pic>
        <p:nvPicPr>
          <p:cNvPr id="149" name="Google Shape;149;p27" title="DD-PO-MB-google-maps-deel-1-19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3025" y="2381825"/>
            <a:ext cx="3813026" cy="2206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7" title="DD-PO-MB-google-maps-deel-1-20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53025" y="554872"/>
            <a:ext cx="3813024" cy="1763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/>
          <p:nvPr/>
        </p:nvSpPr>
        <p:spPr>
          <a:xfrm>
            <a:off x="801900" y="701625"/>
            <a:ext cx="7540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3000">
                <a:solidFill>
                  <a:srgbClr val="455B99"/>
                </a:solidFill>
              </a:rPr>
              <a:t>Privacy versus informatie</a:t>
            </a:r>
            <a:endParaRPr b="1" sz="3000">
              <a:solidFill>
                <a:srgbClr val="455B99"/>
              </a:solidFill>
            </a:endParaRPr>
          </a:p>
        </p:txBody>
      </p:sp>
      <p:pic>
        <p:nvPicPr>
          <p:cNvPr id="156" name="Google Shape;156;p28" title="DD-PO-MB-google-maps-deel-1-2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9438" y="1364625"/>
            <a:ext cx="4081374" cy="327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/>
          <p:nvPr/>
        </p:nvSpPr>
        <p:spPr>
          <a:xfrm>
            <a:off x="762575" y="930225"/>
            <a:ext cx="58338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3000">
                <a:solidFill>
                  <a:srgbClr val="455B99"/>
                </a:solidFill>
              </a:rPr>
              <a:t>Streetview + navigeren</a:t>
            </a:r>
            <a:endParaRPr b="1" sz="3000">
              <a:solidFill>
                <a:srgbClr val="455B99"/>
              </a:solidFill>
            </a:endParaRPr>
          </a:p>
        </p:txBody>
      </p:sp>
      <p:sp>
        <p:nvSpPr>
          <p:cNvPr id="162" name="Google Shape;162;p29"/>
          <p:cNvSpPr txBox="1"/>
          <p:nvPr/>
        </p:nvSpPr>
        <p:spPr>
          <a:xfrm>
            <a:off x="762575" y="1599525"/>
            <a:ext cx="4036200" cy="303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>
                <a:solidFill>
                  <a:srgbClr val="455B99"/>
                </a:solidFill>
              </a:rPr>
              <a:t>Je kunt nu ook als voetganger navigeren via streetview. </a:t>
            </a:r>
            <a:endParaRPr sz="20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>
                <a:solidFill>
                  <a:srgbClr val="455B99"/>
                </a:solidFill>
              </a:rPr>
              <a:t>Sinds 2018 bestaat er Google Maps augmented reality. Terwijl je om je heen kijkt met streetview, wijzen pijlen of dieren jou de weg.</a:t>
            </a:r>
            <a:endParaRPr sz="2000">
              <a:solidFill>
                <a:srgbClr val="455B99"/>
              </a:solidFill>
            </a:endParaRPr>
          </a:p>
        </p:txBody>
      </p:sp>
      <p:pic>
        <p:nvPicPr>
          <p:cNvPr id="163" name="Google Shape;163;p29" title="Google Maps A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94850" y="1616663"/>
            <a:ext cx="3395875" cy="191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/>
          <p:nvPr/>
        </p:nvSpPr>
        <p:spPr>
          <a:xfrm>
            <a:off x="762575" y="930225"/>
            <a:ext cx="72351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3000">
                <a:solidFill>
                  <a:srgbClr val="455B99"/>
                </a:solidFill>
              </a:rPr>
              <a:t>Papieren kaart versus Google Maps</a:t>
            </a:r>
            <a:endParaRPr b="1" sz="3000">
              <a:solidFill>
                <a:srgbClr val="455B99"/>
              </a:solidFill>
            </a:endParaRPr>
          </a:p>
        </p:txBody>
      </p:sp>
      <p:sp>
        <p:nvSpPr>
          <p:cNvPr id="169" name="Google Shape;169;p30"/>
          <p:cNvSpPr txBox="1"/>
          <p:nvPr/>
        </p:nvSpPr>
        <p:spPr>
          <a:xfrm>
            <a:off x="762575" y="1599525"/>
            <a:ext cx="3339000" cy="303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000" u="sng">
                <a:solidFill>
                  <a:srgbClr val="455B99"/>
                </a:solidFill>
              </a:rPr>
              <a:t>Vraag 5</a:t>
            </a:r>
            <a:endParaRPr sz="2000" u="sng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>
                <a:solidFill>
                  <a:srgbClr val="455B99"/>
                </a:solidFill>
              </a:rPr>
              <a:t>Noem 3 voordelen van een papieren topografische kaart en 3 voordelen van Google Maps.</a:t>
            </a:r>
            <a:endParaRPr sz="2000">
              <a:solidFill>
                <a:srgbClr val="455B99"/>
              </a:solidFill>
            </a:endParaRPr>
          </a:p>
        </p:txBody>
      </p:sp>
      <p:pic>
        <p:nvPicPr>
          <p:cNvPr id="170" name="Google Shape;170;p30" title="DD-PO-MB-google-maps-deel-1-24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8050" y="1724425"/>
            <a:ext cx="4179925" cy="2788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4" title="DD-PO-MB-google-maps-deel-1-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8525" y="1058575"/>
            <a:ext cx="3239175" cy="323917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4"/>
          <p:cNvSpPr txBox="1"/>
          <p:nvPr/>
        </p:nvSpPr>
        <p:spPr>
          <a:xfrm>
            <a:off x="762575" y="930225"/>
            <a:ext cx="49605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3000">
                <a:solidFill>
                  <a:srgbClr val="455B99"/>
                </a:solidFill>
              </a:rPr>
              <a:t>Waar gaat deze les over?</a:t>
            </a:r>
            <a:endParaRPr b="1" sz="3000">
              <a:solidFill>
                <a:srgbClr val="455B99"/>
              </a:solidFill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762575" y="1599525"/>
            <a:ext cx="4813800" cy="215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55B99"/>
              </a:buClr>
              <a:buSzPts val="2000"/>
              <a:buChar char="●"/>
            </a:pPr>
            <a:r>
              <a:rPr lang="nl" sz="2000">
                <a:solidFill>
                  <a:srgbClr val="455B99"/>
                </a:solidFill>
              </a:rPr>
              <a:t>Wat is Google Maps?</a:t>
            </a:r>
            <a:endParaRPr sz="2000">
              <a:solidFill>
                <a:srgbClr val="455B99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55B99"/>
              </a:buClr>
              <a:buSzPts val="2000"/>
              <a:buChar char="●"/>
            </a:pPr>
            <a:r>
              <a:rPr lang="nl" sz="2000">
                <a:solidFill>
                  <a:srgbClr val="455B99"/>
                </a:solidFill>
              </a:rPr>
              <a:t>Gebruiksmogelijkheden</a:t>
            </a:r>
            <a:endParaRPr sz="2000">
              <a:solidFill>
                <a:srgbClr val="455B99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455B99"/>
              </a:buClr>
              <a:buSzPts val="2000"/>
              <a:buChar char="○"/>
            </a:pPr>
            <a:r>
              <a:rPr lang="nl" sz="2000">
                <a:solidFill>
                  <a:srgbClr val="455B99"/>
                </a:solidFill>
              </a:rPr>
              <a:t>Route plannen</a:t>
            </a:r>
            <a:endParaRPr sz="2000">
              <a:solidFill>
                <a:srgbClr val="455B99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455B99"/>
              </a:buClr>
              <a:buSzPts val="2000"/>
              <a:buChar char="○"/>
            </a:pPr>
            <a:r>
              <a:rPr lang="nl" sz="2000">
                <a:solidFill>
                  <a:srgbClr val="455B99"/>
                </a:solidFill>
              </a:rPr>
              <a:t>Navigeren</a:t>
            </a:r>
            <a:endParaRPr sz="2000">
              <a:solidFill>
                <a:srgbClr val="455B99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455B99"/>
              </a:buClr>
              <a:buSzPts val="2000"/>
              <a:buChar char="○"/>
            </a:pPr>
            <a:r>
              <a:rPr lang="nl" sz="2000">
                <a:solidFill>
                  <a:srgbClr val="455B99"/>
                </a:solidFill>
              </a:rPr>
              <a:t>Locatie zoeken</a:t>
            </a:r>
            <a:endParaRPr sz="2000">
              <a:solidFill>
                <a:srgbClr val="455B99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455B99"/>
              </a:buClr>
              <a:buSzPts val="2000"/>
              <a:buChar char="○"/>
            </a:pPr>
            <a:r>
              <a:rPr lang="nl" sz="2000">
                <a:solidFill>
                  <a:srgbClr val="455B99"/>
                </a:solidFill>
              </a:rPr>
              <a:t>Streetview</a:t>
            </a:r>
            <a:endParaRPr sz="2000">
              <a:solidFill>
                <a:srgbClr val="455B99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55B99"/>
              </a:buClr>
              <a:buSzPts val="2000"/>
              <a:buChar char="●"/>
            </a:pPr>
            <a:r>
              <a:rPr lang="nl" sz="2000">
                <a:solidFill>
                  <a:srgbClr val="455B99"/>
                </a:solidFill>
              </a:rPr>
              <a:t>Verschillen tussen een papieren kaart en Google Maps</a:t>
            </a:r>
            <a:endParaRPr sz="2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/>
        </p:nvSpPr>
        <p:spPr>
          <a:xfrm>
            <a:off x="762575" y="930225"/>
            <a:ext cx="45204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3000">
                <a:solidFill>
                  <a:srgbClr val="455B99"/>
                </a:solidFill>
              </a:rPr>
              <a:t>Wat is Google Maps?</a:t>
            </a:r>
            <a:endParaRPr b="1" sz="3000">
              <a:solidFill>
                <a:srgbClr val="455B99"/>
              </a:solidFill>
            </a:endParaRPr>
          </a:p>
        </p:txBody>
      </p:sp>
      <p:pic>
        <p:nvPicPr>
          <p:cNvPr id="66" name="Google Shape;66;p15" title="DD-PO-MB-google-maps-deel-1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6425" y="833238"/>
            <a:ext cx="3556225" cy="3477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/>
        </p:nvSpPr>
        <p:spPr>
          <a:xfrm>
            <a:off x="801900" y="701625"/>
            <a:ext cx="7540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3000">
                <a:solidFill>
                  <a:srgbClr val="455B99"/>
                </a:solidFill>
              </a:rPr>
              <a:t>Google Maps bestaat pas sinds 2005!</a:t>
            </a:r>
            <a:endParaRPr b="1" sz="3000">
              <a:solidFill>
                <a:srgbClr val="455B99"/>
              </a:solidFill>
            </a:endParaRPr>
          </a:p>
        </p:txBody>
      </p:sp>
      <p:pic>
        <p:nvPicPr>
          <p:cNvPr id="72" name="Google Shape;72;p16" title="DD-PO-MB-google-maps-deel-1-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17025"/>
            <a:ext cx="281940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 title="DD-PO-MB-google-maps-deel-1-2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24200" y="1517025"/>
            <a:ext cx="3474075" cy="347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/>
        </p:nvSpPr>
        <p:spPr>
          <a:xfrm>
            <a:off x="801900" y="701625"/>
            <a:ext cx="7540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3000">
                <a:solidFill>
                  <a:srgbClr val="455B99"/>
                </a:solidFill>
              </a:rPr>
              <a:t>Bedrijven en Google Maps</a:t>
            </a:r>
            <a:endParaRPr b="1" sz="3000">
              <a:solidFill>
                <a:srgbClr val="455B99"/>
              </a:solidFill>
            </a:endParaRPr>
          </a:p>
        </p:txBody>
      </p:sp>
      <p:pic>
        <p:nvPicPr>
          <p:cNvPr id="79" name="Google Shape;79;p17" title="DD-PO-MB-google-maps-deel-1-5.jpg"/>
          <p:cNvPicPr preferRelativeResize="0"/>
          <p:nvPr/>
        </p:nvPicPr>
        <p:blipFill rotWithShape="1">
          <a:blip r:embed="rId4">
            <a:alphaModFix/>
          </a:blip>
          <a:srcRect b="0" l="0" r="34370" t="0"/>
          <a:stretch/>
        </p:blipFill>
        <p:spPr>
          <a:xfrm>
            <a:off x="662813" y="1437975"/>
            <a:ext cx="3966838" cy="31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7" title="DD-PO-MB-google-maps-deel-1-6.jpg"/>
          <p:cNvPicPr preferRelativeResize="0"/>
          <p:nvPr/>
        </p:nvPicPr>
        <p:blipFill rotWithShape="1">
          <a:blip r:embed="rId5">
            <a:alphaModFix/>
          </a:blip>
          <a:srcRect b="0" l="0" r="39587" t="0"/>
          <a:stretch/>
        </p:blipFill>
        <p:spPr>
          <a:xfrm>
            <a:off x="4806336" y="1437975"/>
            <a:ext cx="3674851" cy="311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/>
        </p:nvSpPr>
        <p:spPr>
          <a:xfrm>
            <a:off x="801900" y="701625"/>
            <a:ext cx="7540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3000">
                <a:solidFill>
                  <a:srgbClr val="455B99"/>
                </a:solidFill>
              </a:rPr>
              <a:t>Hoe ziet Google Maps eruit?</a:t>
            </a:r>
            <a:endParaRPr b="1" sz="3000">
              <a:solidFill>
                <a:srgbClr val="455B99"/>
              </a:solidFill>
            </a:endParaRPr>
          </a:p>
        </p:txBody>
      </p:sp>
      <p:pic>
        <p:nvPicPr>
          <p:cNvPr id="86" name="Google Shape;86;p18" title="DD-PO-MB-google-maps-deel-1-7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1487" y="1423300"/>
            <a:ext cx="6681024" cy="3110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" name="Google Shape;87;p18"/>
          <p:cNvGrpSpPr/>
          <p:nvPr/>
        </p:nvGrpSpPr>
        <p:grpSpPr>
          <a:xfrm>
            <a:off x="3592488" y="2687760"/>
            <a:ext cx="1959000" cy="581925"/>
            <a:chOff x="3507275" y="2687772"/>
            <a:chExt cx="1959000" cy="581925"/>
          </a:xfrm>
        </p:grpSpPr>
        <p:sp>
          <p:nvSpPr>
            <p:cNvPr id="88" name="Google Shape;88;p18"/>
            <p:cNvSpPr txBox="1"/>
            <p:nvPr/>
          </p:nvSpPr>
          <p:spPr>
            <a:xfrm>
              <a:off x="3507275" y="2747875"/>
              <a:ext cx="1959000" cy="461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" sz="1800" u="sng">
                  <a:solidFill>
                    <a:schemeClr val="hlink"/>
                  </a:solidFill>
                  <a:hlinkClick r:id="rId5"/>
                </a:rPr>
                <a:t>Bekijk hier</a:t>
              </a:r>
              <a:endParaRPr b="1" sz="1800">
                <a:solidFill>
                  <a:schemeClr val="dk2"/>
                </a:solidFill>
              </a:endParaRPr>
            </a:p>
          </p:txBody>
        </p:sp>
        <p:pic>
          <p:nvPicPr>
            <p:cNvPr id="89" name="Google Shape;89;p18" title="icoon-bekijken.png">
              <a:hlinkClick r:id="rId6"/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566475" y="2687772"/>
              <a:ext cx="581949" cy="5819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/>
        </p:nvSpPr>
        <p:spPr>
          <a:xfrm>
            <a:off x="762575" y="930225"/>
            <a:ext cx="62298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3000">
                <a:solidFill>
                  <a:srgbClr val="455B99"/>
                </a:solidFill>
              </a:rPr>
              <a:t>Google Maps kent jouw locatie!</a:t>
            </a:r>
            <a:endParaRPr b="1" sz="3000">
              <a:solidFill>
                <a:srgbClr val="455B99"/>
              </a:solidFill>
            </a:endParaRPr>
          </a:p>
        </p:txBody>
      </p:sp>
      <p:sp>
        <p:nvSpPr>
          <p:cNvPr id="95" name="Google Shape;95;p19"/>
          <p:cNvSpPr txBox="1"/>
          <p:nvPr/>
        </p:nvSpPr>
        <p:spPr>
          <a:xfrm>
            <a:off x="762575" y="1599525"/>
            <a:ext cx="4344300" cy="2722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>
                <a:solidFill>
                  <a:srgbClr val="455B99"/>
                </a:solidFill>
              </a:rPr>
              <a:t>Google gebruikt (afhankelijk van je apparaat) de volgende systemen om jouw locatie te bepalen:</a:t>
            </a:r>
            <a:endParaRPr sz="1500">
              <a:solidFill>
                <a:srgbClr val="455B99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55B99"/>
              </a:buClr>
              <a:buSzPts val="1500"/>
              <a:buChar char="●"/>
            </a:pPr>
            <a:r>
              <a:rPr lang="nl" sz="1500">
                <a:solidFill>
                  <a:srgbClr val="455B99"/>
                </a:solidFill>
              </a:rPr>
              <a:t>IP-adres (desktop pc)</a:t>
            </a:r>
            <a:endParaRPr sz="1500">
              <a:solidFill>
                <a:srgbClr val="455B99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55B99"/>
              </a:buClr>
              <a:buSzPts val="1500"/>
              <a:buChar char="●"/>
            </a:pPr>
            <a:r>
              <a:rPr lang="nl" sz="1500">
                <a:solidFill>
                  <a:srgbClr val="455B99"/>
                </a:solidFill>
              </a:rPr>
              <a:t>Cookies (desktop pc)</a:t>
            </a:r>
            <a:endParaRPr sz="1500">
              <a:solidFill>
                <a:srgbClr val="455B99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55B99"/>
              </a:buClr>
              <a:buSzPts val="1500"/>
              <a:buChar char="●"/>
            </a:pPr>
            <a:r>
              <a:rPr lang="nl" sz="1500">
                <a:solidFill>
                  <a:srgbClr val="455B99"/>
                </a:solidFill>
              </a:rPr>
              <a:t>WiFi toegangspunten (tablet, smartphone)</a:t>
            </a:r>
            <a:endParaRPr sz="1500">
              <a:solidFill>
                <a:srgbClr val="455B99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55B99"/>
              </a:buClr>
              <a:buSzPts val="1500"/>
              <a:buChar char="●"/>
            </a:pPr>
            <a:r>
              <a:rPr lang="nl" sz="1500">
                <a:solidFill>
                  <a:srgbClr val="455B99"/>
                </a:solidFill>
              </a:rPr>
              <a:t>GPS- satellieten (smartphone)</a:t>
            </a:r>
            <a:endParaRPr sz="1500">
              <a:solidFill>
                <a:srgbClr val="455B99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55B99"/>
              </a:buClr>
              <a:buSzPts val="1500"/>
              <a:buChar char="●"/>
            </a:pPr>
            <a:r>
              <a:rPr lang="nl" sz="1500">
                <a:solidFill>
                  <a:srgbClr val="455B99"/>
                </a:solidFill>
              </a:rPr>
              <a:t>GSM masten (smartphone)</a:t>
            </a:r>
            <a:endParaRPr sz="1500">
              <a:solidFill>
                <a:srgbClr val="455B99"/>
              </a:solidFill>
            </a:endParaRPr>
          </a:p>
        </p:txBody>
      </p:sp>
      <p:pic>
        <p:nvPicPr>
          <p:cNvPr id="96" name="Google Shape;96;p19" title="DD-PO-MB-google-maps-deel-1-9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8200" y="1599525"/>
            <a:ext cx="2950501" cy="2950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/>
        </p:nvSpPr>
        <p:spPr>
          <a:xfrm>
            <a:off x="801900" y="701625"/>
            <a:ext cx="7540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3000">
                <a:solidFill>
                  <a:srgbClr val="455B99"/>
                </a:solidFill>
              </a:rPr>
              <a:t>(1) </a:t>
            </a:r>
            <a:r>
              <a:rPr b="1" lang="nl" sz="3000">
                <a:solidFill>
                  <a:srgbClr val="455B99"/>
                </a:solidFill>
              </a:rPr>
              <a:t>Een route plannen</a:t>
            </a:r>
            <a:endParaRPr b="1" sz="3000">
              <a:solidFill>
                <a:srgbClr val="455B99"/>
              </a:solidFill>
            </a:endParaRPr>
          </a:p>
        </p:txBody>
      </p:sp>
      <p:pic>
        <p:nvPicPr>
          <p:cNvPr id="102" name="Google Shape;102;p20" title="DD-PO-MB-google-maps-deel-1-10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1487" y="1364625"/>
            <a:ext cx="6861025" cy="323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/>
        </p:nvSpPr>
        <p:spPr>
          <a:xfrm>
            <a:off x="762575" y="930225"/>
            <a:ext cx="58338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3000">
                <a:solidFill>
                  <a:srgbClr val="455B99"/>
                </a:solidFill>
              </a:rPr>
              <a:t>Even oefenen…</a:t>
            </a:r>
            <a:endParaRPr b="1" sz="3000">
              <a:solidFill>
                <a:srgbClr val="455B99"/>
              </a:solidFill>
            </a:endParaRPr>
          </a:p>
        </p:txBody>
      </p:sp>
      <p:pic>
        <p:nvPicPr>
          <p:cNvPr id="108" name="Google Shape;108;p21" title="DD-PO-MB-google-maps-deel-1-11.jpg"/>
          <p:cNvPicPr preferRelativeResize="0"/>
          <p:nvPr/>
        </p:nvPicPr>
        <p:blipFill rotWithShape="1">
          <a:blip r:embed="rId4">
            <a:alphaModFix/>
          </a:blip>
          <a:srcRect b="0" l="23944" r="27069" t="0"/>
          <a:stretch/>
        </p:blipFill>
        <p:spPr>
          <a:xfrm>
            <a:off x="5517575" y="388300"/>
            <a:ext cx="3217475" cy="4380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1"/>
          <p:cNvSpPr txBox="1"/>
          <p:nvPr/>
        </p:nvSpPr>
        <p:spPr>
          <a:xfrm>
            <a:off x="762575" y="1599525"/>
            <a:ext cx="4755000" cy="303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nl" sz="1500">
                <a:solidFill>
                  <a:srgbClr val="455B99"/>
                </a:solidFill>
              </a:rPr>
              <a:t>Je vertrekt vanaf de Tubasingel in Rijswijk.</a:t>
            </a:r>
            <a:endParaRPr i="1" sz="15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nl" sz="1500">
                <a:solidFill>
                  <a:srgbClr val="455B99"/>
                </a:solidFill>
              </a:rPr>
              <a:t>Je bestemming is de Efteling in Kaatsheuvel.</a:t>
            </a:r>
            <a:endParaRPr sz="15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 u="sng">
                <a:solidFill>
                  <a:srgbClr val="455B99"/>
                </a:solidFill>
              </a:rPr>
              <a:t>Vraag 1a</a:t>
            </a:r>
            <a:endParaRPr sz="1500" u="sng">
              <a:solidFill>
                <a:srgbClr val="455B99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55B99"/>
              </a:buClr>
              <a:buSzPts val="1500"/>
              <a:buChar char="●"/>
            </a:pPr>
            <a:r>
              <a:rPr lang="nl" sz="1500">
                <a:solidFill>
                  <a:srgbClr val="455B99"/>
                </a:solidFill>
              </a:rPr>
              <a:t>Hoe lang duurt deze reis per auto ongeveer?</a:t>
            </a:r>
            <a:endParaRPr sz="1500">
              <a:solidFill>
                <a:srgbClr val="455B99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55B99"/>
              </a:buClr>
              <a:buSzPts val="1500"/>
              <a:buChar char="●"/>
            </a:pPr>
            <a:r>
              <a:rPr lang="nl" sz="1500">
                <a:solidFill>
                  <a:srgbClr val="455B99"/>
                </a:solidFill>
              </a:rPr>
              <a:t>Via welke snelwegen rijd je dan?</a:t>
            </a:r>
            <a:endParaRPr sz="15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 u="sng">
                <a:solidFill>
                  <a:srgbClr val="455B99"/>
                </a:solidFill>
              </a:rPr>
              <a:t>Vraag 1b</a:t>
            </a:r>
            <a:endParaRPr sz="1500" u="sng">
              <a:solidFill>
                <a:srgbClr val="455B99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55B99"/>
              </a:buClr>
              <a:buSzPts val="1500"/>
              <a:buChar char="●"/>
            </a:pPr>
            <a:r>
              <a:rPr lang="nl" sz="1500">
                <a:solidFill>
                  <a:srgbClr val="455B99"/>
                </a:solidFill>
              </a:rPr>
              <a:t>Hoe lang duurt deze reis ongeveer met het OV?</a:t>
            </a:r>
            <a:endParaRPr sz="1500">
              <a:solidFill>
                <a:srgbClr val="455B99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55B99"/>
              </a:buClr>
              <a:buSzPts val="1500"/>
              <a:buChar char="●"/>
            </a:pPr>
            <a:r>
              <a:rPr lang="nl" sz="1500">
                <a:solidFill>
                  <a:srgbClr val="455B99"/>
                </a:solidFill>
              </a:rPr>
              <a:t>Welke vervoermiddelen gebruik je dan?</a:t>
            </a:r>
            <a:endParaRPr sz="15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 u="sng">
                <a:solidFill>
                  <a:srgbClr val="455B99"/>
                </a:solidFill>
              </a:rPr>
              <a:t>Vraag 1c</a:t>
            </a:r>
            <a:endParaRPr sz="1500" u="sng">
              <a:solidFill>
                <a:srgbClr val="455B99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55B99"/>
              </a:buClr>
              <a:buSzPts val="1500"/>
              <a:buChar char="●"/>
            </a:pPr>
            <a:r>
              <a:rPr lang="nl" sz="1500">
                <a:solidFill>
                  <a:srgbClr val="455B99"/>
                </a:solidFill>
              </a:rPr>
              <a:t>Hoe lang duurt deze reis per fiets, als je de kortste route kiest?</a:t>
            </a:r>
            <a:endParaRPr sz="1500">
              <a:solidFill>
                <a:srgbClr val="455B99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55B99"/>
              </a:buClr>
              <a:buSzPts val="1500"/>
              <a:buChar char="●"/>
            </a:pPr>
            <a:r>
              <a:rPr lang="nl" sz="1500">
                <a:solidFill>
                  <a:srgbClr val="455B99"/>
                </a:solidFill>
              </a:rPr>
              <a:t>Welke afstand heb je dan afgelegd?</a:t>
            </a:r>
            <a:endParaRPr sz="15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2" ma:contentTypeDescription="Een nieuw document maken." ma:contentTypeScope="" ma:versionID="274cf70196ce5a7aa853d6b0d7d12aad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aa6a049cc8fd16cbfe4481abcbc6be91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C4FCD95-DE49-459C-A99F-2EE8F3B9328C}"/>
</file>

<file path=customXml/itemProps2.xml><?xml version="1.0" encoding="utf-8"?>
<ds:datastoreItem xmlns:ds="http://schemas.openxmlformats.org/officeDocument/2006/customXml" ds:itemID="{226B6863-69AC-490C-AFFC-05EC125825FF}"/>
</file>

<file path=customXml/itemProps3.xml><?xml version="1.0" encoding="utf-8"?>
<ds:datastoreItem xmlns:ds="http://schemas.openxmlformats.org/officeDocument/2006/customXml" ds:itemID="{852F2842-9396-45C0-910F-1BB740EEA1B6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