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8" Type="http://schemas.openxmlformats.org/officeDocument/2006/relationships/slide" Target="slides/slide3.xml"/><Relationship Id="rId3" Type="http://schemas.openxmlformats.org/officeDocument/2006/relationships/presProps" Target="presProps.xml"/><Relationship Id="rId21"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 Type="http://schemas.openxmlformats.org/officeDocument/2006/relationships/viewProps" Target="viewProps.xml"/><Relationship Id="rId16" Type="http://schemas.openxmlformats.org/officeDocument/2006/relationships/slide" Target="slides/slide11.xml"/><Relationship Id="rId20"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slide" Target="slides/slide10.xml"/><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customXml" Target="../customXml/item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397046324e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397046324e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397046324e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397046324e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397046324e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397046324e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397046324e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397046324e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2831055bb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2831055bb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397046324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397046324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397046324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397046324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397046324e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397046324e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2831055bb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2831055bb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397046324e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397046324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397046324e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397046324e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397046324e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397046324e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hyperlink" Target="https://www.autodraw.com/" TargetMode="External"/><Relationship Id="rId5" Type="http://schemas.openxmlformats.org/officeDocument/2006/relationships/image" Target="../media/image6.png"/><Relationship Id="rId6" Type="http://schemas.openxmlformats.org/officeDocument/2006/relationships/hyperlink" Target="https://www.autodraw.com/" TargetMode="External"/><Relationship Id="rId7" Type="http://schemas.openxmlformats.org/officeDocument/2006/relationships/image" Target="../media/image5.png"/><Relationship Id="rId8" Type="http://schemas.openxmlformats.org/officeDocument/2006/relationships/hyperlink" Target="https://www.autodraw.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hyperlink" Target="https://audiobox.metademolab.com/" TargetMode="External"/><Relationship Id="rId5" Type="http://schemas.openxmlformats.org/officeDocument/2006/relationships/image" Target="../media/image14.png"/><Relationship Id="rId6" Type="http://schemas.openxmlformats.org/officeDocument/2006/relationships/hyperlink" Target="https://audiobox.metademolab.com/" TargetMode="External"/><Relationship Id="rId7" Type="http://schemas.openxmlformats.org/officeDocument/2006/relationships/image" Target="../media/image5.png"/><Relationship Id="rId8" Type="http://schemas.openxmlformats.org/officeDocument/2006/relationships/hyperlink" Target="https://www.autodraw.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hyperlink" Target="http://drive.google.com/file/d/1orKg9VpKh0swmk-GgyiJbXPJUXo6pO_k/view" TargetMode="External"/><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2.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hyperlink" Target="http://www.youtube.com/watch?v=tGI3UVFWi0c" TargetMode="External"/><Relationship Id="rId6"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hyperlink" Target="http://www.youtube.com/watch?v=iOaJZ3oP2T4" TargetMode="External"/><Relationship Id="rId6"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hyperlink" Target="https://huggingface.co/spaces/google/sdxl" TargetMode="External"/><Relationship Id="rId7" Type="http://schemas.openxmlformats.org/officeDocument/2006/relationships/image" Target="../media/image5.png"/><Relationship Id="rId8" Type="http://schemas.openxmlformats.org/officeDocument/2006/relationships/hyperlink" Target="https://huggingface.co/spaces/google/sdx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title="DD-PO-BB-generatieve-ai-1.jpg"/>
          <p:cNvPicPr preferRelativeResize="0"/>
          <p:nvPr/>
        </p:nvPicPr>
        <p:blipFill rotWithShape="1">
          <a:blip r:embed="rId3">
            <a:alphaModFix/>
          </a:blip>
          <a:srcRect b="20179" l="0" r="0" t="24504"/>
          <a:stretch/>
        </p:blipFill>
        <p:spPr>
          <a:xfrm>
            <a:off x="505675" y="322450"/>
            <a:ext cx="8132649" cy="4498601"/>
          </a:xfrm>
          <a:prstGeom prst="rect">
            <a:avLst/>
          </a:prstGeom>
          <a:noFill/>
          <a:ln>
            <a:noFill/>
          </a:ln>
        </p:spPr>
      </p:pic>
      <p:grpSp>
        <p:nvGrpSpPr>
          <p:cNvPr id="55" name="Google Shape;55;p13"/>
          <p:cNvGrpSpPr/>
          <p:nvPr/>
        </p:nvGrpSpPr>
        <p:grpSpPr>
          <a:xfrm>
            <a:off x="0" y="0"/>
            <a:ext cx="9144000" cy="5143500"/>
            <a:chOff x="0" y="0"/>
            <a:chExt cx="9144000" cy="5143500"/>
          </a:xfrm>
        </p:grpSpPr>
        <p:pic>
          <p:nvPicPr>
            <p:cNvPr id="56" name="Google Shape;56;p13"/>
            <p:cNvPicPr preferRelativeResize="0"/>
            <p:nvPr/>
          </p:nvPicPr>
          <p:blipFill>
            <a:blip r:embed="rId4">
              <a:alphaModFix/>
            </a:blip>
            <a:stretch>
              <a:fillRect/>
            </a:stretch>
          </p:blipFill>
          <p:spPr>
            <a:xfrm>
              <a:off x="0" y="0"/>
              <a:ext cx="9144000" cy="5143500"/>
            </a:xfrm>
            <a:prstGeom prst="rect">
              <a:avLst/>
            </a:prstGeom>
            <a:noFill/>
            <a:ln>
              <a:noFill/>
            </a:ln>
          </p:spPr>
        </p:pic>
        <p:pic>
          <p:nvPicPr>
            <p:cNvPr id="57" name="Google Shape;57;p13"/>
            <p:cNvPicPr preferRelativeResize="0"/>
            <p:nvPr/>
          </p:nvPicPr>
          <p:blipFill>
            <a:blip r:embed="rId5">
              <a:alphaModFix/>
            </a:blip>
            <a:stretch>
              <a:fillRect/>
            </a:stretch>
          </p:blipFill>
          <p:spPr>
            <a:xfrm>
              <a:off x="415900" y="145600"/>
              <a:ext cx="2028125" cy="571750"/>
            </a:xfrm>
            <a:prstGeom prst="rect">
              <a:avLst/>
            </a:prstGeom>
            <a:noFill/>
            <a:ln>
              <a:noFill/>
            </a:ln>
          </p:spPr>
        </p:pic>
      </p:grpSp>
      <p:sp>
        <p:nvSpPr>
          <p:cNvPr id="58" name="Google Shape;58;p13"/>
          <p:cNvSpPr txBox="1"/>
          <p:nvPr/>
        </p:nvSpPr>
        <p:spPr>
          <a:xfrm>
            <a:off x="503450" y="3665975"/>
            <a:ext cx="4361100" cy="679200"/>
          </a:xfrm>
          <a:prstGeom prst="rect">
            <a:avLst/>
          </a:prstGeom>
          <a:solidFill>
            <a:srgbClr val="00B1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 sz="4500">
                <a:solidFill>
                  <a:schemeClr val="lt1"/>
                </a:solidFill>
              </a:rPr>
              <a:t>Generatieve AI</a:t>
            </a:r>
            <a:endParaRPr b="1" sz="4500">
              <a:solidFill>
                <a:schemeClr val="lt1"/>
              </a:solidFill>
            </a:endParaRPr>
          </a:p>
        </p:txBody>
      </p:sp>
      <p:sp>
        <p:nvSpPr>
          <p:cNvPr id="59" name="Google Shape;59;p13"/>
          <p:cNvSpPr txBox="1"/>
          <p:nvPr/>
        </p:nvSpPr>
        <p:spPr>
          <a:xfrm>
            <a:off x="5370950" y="604250"/>
            <a:ext cx="3773100" cy="679200"/>
          </a:xfrm>
          <a:prstGeom prst="rect">
            <a:avLst/>
          </a:prstGeom>
          <a:solidFill>
            <a:srgbClr val="FFE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 sz="1500">
                <a:solidFill>
                  <a:schemeClr val="dk1"/>
                </a:solidFill>
              </a:rPr>
              <a:t>GENERATIEVE AI</a:t>
            </a:r>
            <a:endParaRPr sz="1500">
              <a:solidFill>
                <a:schemeClr val="dk1"/>
              </a:solidFill>
            </a:endParaRPr>
          </a:p>
          <a:p>
            <a:pPr indent="0" lvl="0" marL="0" rtl="0" algn="l">
              <a:spcBef>
                <a:spcPts val="0"/>
              </a:spcBef>
              <a:spcAft>
                <a:spcPts val="0"/>
              </a:spcAft>
              <a:buNone/>
            </a:pPr>
            <a:r>
              <a:rPr b="1" lang="nl" sz="1500">
                <a:solidFill>
                  <a:schemeClr val="dk1"/>
                </a:solidFill>
              </a:rPr>
              <a:t>NATIONALE AI CURSUS JUNIOR</a:t>
            </a:r>
            <a:endParaRPr b="1" sz="15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grpSp>
        <p:nvGrpSpPr>
          <p:cNvPr id="141" name="Google Shape;141;p22"/>
          <p:cNvGrpSpPr/>
          <p:nvPr/>
        </p:nvGrpSpPr>
        <p:grpSpPr>
          <a:xfrm>
            <a:off x="0" y="0"/>
            <a:ext cx="9144000" cy="5143500"/>
            <a:chOff x="0" y="0"/>
            <a:chExt cx="9144000" cy="5143500"/>
          </a:xfrm>
        </p:grpSpPr>
        <p:pic>
          <p:nvPicPr>
            <p:cNvPr id="142" name="Google Shape;142;p22"/>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43" name="Google Shape;143;p22"/>
            <p:cNvPicPr preferRelativeResize="0"/>
            <p:nvPr/>
          </p:nvPicPr>
          <p:blipFill>
            <a:blip r:embed="rId4">
              <a:alphaModFix/>
            </a:blip>
            <a:stretch>
              <a:fillRect/>
            </a:stretch>
          </p:blipFill>
          <p:spPr>
            <a:xfrm>
              <a:off x="415900" y="145600"/>
              <a:ext cx="2028125" cy="571750"/>
            </a:xfrm>
            <a:prstGeom prst="rect">
              <a:avLst/>
            </a:prstGeom>
            <a:noFill/>
            <a:ln>
              <a:noFill/>
            </a:ln>
          </p:spPr>
        </p:pic>
      </p:grpSp>
      <p:sp>
        <p:nvSpPr>
          <p:cNvPr id="144" name="Google Shape;144;p22"/>
          <p:cNvSpPr txBox="1"/>
          <p:nvPr/>
        </p:nvSpPr>
        <p:spPr>
          <a:xfrm>
            <a:off x="914975" y="930225"/>
            <a:ext cx="52485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3000">
                <a:solidFill>
                  <a:srgbClr val="455B99"/>
                </a:solidFill>
              </a:rPr>
              <a:t>AI Tool 2 - Autodraw</a:t>
            </a:r>
            <a:endParaRPr b="1" sz="3000">
              <a:solidFill>
                <a:srgbClr val="455B99"/>
              </a:solidFill>
            </a:endParaRPr>
          </a:p>
        </p:txBody>
      </p:sp>
      <p:sp>
        <p:nvSpPr>
          <p:cNvPr id="145" name="Google Shape;145;p22"/>
          <p:cNvSpPr txBox="1"/>
          <p:nvPr/>
        </p:nvSpPr>
        <p:spPr>
          <a:xfrm>
            <a:off x="914975" y="1570125"/>
            <a:ext cx="2071200" cy="16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500">
                <a:solidFill>
                  <a:srgbClr val="455B99"/>
                </a:solidFill>
              </a:rPr>
              <a:t>Maak een mooie en gedetailleerde tekening van een simpele schets. </a:t>
            </a:r>
            <a:endParaRPr sz="1500">
              <a:solidFill>
                <a:srgbClr val="455B99"/>
              </a:solidFill>
            </a:endParaRPr>
          </a:p>
          <a:p>
            <a:pPr indent="0" lvl="0" marL="0" rtl="0" algn="l">
              <a:spcBef>
                <a:spcPts val="0"/>
              </a:spcBef>
              <a:spcAft>
                <a:spcPts val="0"/>
              </a:spcAft>
              <a:buNone/>
            </a:pPr>
            <a:r>
              <a:rPr lang="nl" sz="1500">
                <a:solidFill>
                  <a:srgbClr val="455B99"/>
                </a:solidFill>
              </a:rPr>
              <a:t>De stappen staan op het DIY-werkblad.</a:t>
            </a:r>
            <a:endParaRPr sz="1500">
              <a:solidFill>
                <a:srgbClr val="455B99"/>
              </a:solidFill>
            </a:endParaRPr>
          </a:p>
        </p:txBody>
      </p:sp>
      <p:pic>
        <p:nvPicPr>
          <p:cNvPr id="146" name="Google Shape;146;p22" title="DD-PO-BB-generatieve-ai-6.png"/>
          <p:cNvPicPr preferRelativeResize="0"/>
          <p:nvPr/>
        </p:nvPicPr>
        <p:blipFill>
          <a:blip r:embed="rId5">
            <a:alphaModFix/>
          </a:blip>
          <a:stretch>
            <a:fillRect/>
          </a:stretch>
        </p:blipFill>
        <p:spPr>
          <a:xfrm>
            <a:off x="3455875" y="1642725"/>
            <a:ext cx="4823699" cy="2524900"/>
          </a:xfrm>
          <a:prstGeom prst="rect">
            <a:avLst/>
          </a:prstGeom>
          <a:noFill/>
          <a:ln>
            <a:noFill/>
          </a:ln>
        </p:spPr>
      </p:pic>
      <p:pic>
        <p:nvPicPr>
          <p:cNvPr id="147" name="Google Shape;147;p22" title="icoon-bekijken.png">
            <a:hlinkClick r:id="rId6"/>
          </p:cNvPr>
          <p:cNvPicPr preferRelativeResize="0"/>
          <p:nvPr/>
        </p:nvPicPr>
        <p:blipFill>
          <a:blip r:embed="rId7">
            <a:alphaModFix/>
          </a:blip>
          <a:stretch>
            <a:fillRect/>
          </a:stretch>
        </p:blipFill>
        <p:spPr>
          <a:xfrm>
            <a:off x="991175" y="3305025"/>
            <a:ext cx="498925" cy="498925"/>
          </a:xfrm>
          <a:prstGeom prst="rect">
            <a:avLst/>
          </a:prstGeom>
          <a:noFill/>
          <a:ln>
            <a:noFill/>
          </a:ln>
        </p:spPr>
      </p:pic>
      <p:sp>
        <p:nvSpPr>
          <p:cNvPr id="148" name="Google Shape;148;p22">
            <a:hlinkClick r:id="rId8"/>
          </p:cNvPr>
          <p:cNvSpPr txBox="1"/>
          <p:nvPr/>
        </p:nvSpPr>
        <p:spPr>
          <a:xfrm>
            <a:off x="1490100" y="3377625"/>
            <a:ext cx="2165100" cy="35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 sz="1500" u="sng">
                <a:solidFill>
                  <a:schemeClr val="hlink"/>
                </a:solidFill>
                <a:hlinkClick r:id="rId9"/>
              </a:rPr>
              <a:t>Bekijk</a:t>
            </a:r>
            <a:endParaRPr sz="15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grpSp>
        <p:nvGrpSpPr>
          <p:cNvPr id="153" name="Google Shape;153;p23"/>
          <p:cNvGrpSpPr/>
          <p:nvPr/>
        </p:nvGrpSpPr>
        <p:grpSpPr>
          <a:xfrm>
            <a:off x="0" y="0"/>
            <a:ext cx="9144000" cy="5143500"/>
            <a:chOff x="152400" y="0"/>
            <a:chExt cx="9144000" cy="5143500"/>
          </a:xfrm>
        </p:grpSpPr>
        <p:pic>
          <p:nvPicPr>
            <p:cNvPr id="154" name="Google Shape;154;p23"/>
            <p:cNvPicPr preferRelativeResize="0"/>
            <p:nvPr/>
          </p:nvPicPr>
          <p:blipFill rotWithShape="1">
            <a:blip r:embed="rId3">
              <a:alphaModFix/>
            </a:blip>
            <a:srcRect b="0" l="0" r="0" t="0"/>
            <a:stretch/>
          </p:blipFill>
          <p:spPr>
            <a:xfrm>
              <a:off x="152400" y="0"/>
              <a:ext cx="9144000" cy="5143500"/>
            </a:xfrm>
            <a:prstGeom prst="rect">
              <a:avLst/>
            </a:prstGeom>
            <a:noFill/>
            <a:ln>
              <a:noFill/>
            </a:ln>
          </p:spPr>
        </p:pic>
        <p:pic>
          <p:nvPicPr>
            <p:cNvPr id="155" name="Google Shape;155;p23"/>
            <p:cNvPicPr preferRelativeResize="0"/>
            <p:nvPr/>
          </p:nvPicPr>
          <p:blipFill>
            <a:blip r:embed="rId4">
              <a:alphaModFix/>
            </a:blip>
            <a:stretch>
              <a:fillRect/>
            </a:stretch>
          </p:blipFill>
          <p:spPr>
            <a:xfrm>
              <a:off x="415900" y="145600"/>
              <a:ext cx="2028125" cy="571750"/>
            </a:xfrm>
            <a:prstGeom prst="rect">
              <a:avLst/>
            </a:prstGeom>
            <a:noFill/>
            <a:ln>
              <a:noFill/>
            </a:ln>
          </p:spPr>
        </p:pic>
      </p:grpSp>
      <p:sp>
        <p:nvSpPr>
          <p:cNvPr id="156" name="Google Shape;156;p23"/>
          <p:cNvSpPr txBox="1"/>
          <p:nvPr/>
        </p:nvSpPr>
        <p:spPr>
          <a:xfrm>
            <a:off x="762575" y="701625"/>
            <a:ext cx="7540200" cy="1000500"/>
          </a:xfrm>
          <a:prstGeom prst="rect">
            <a:avLst/>
          </a:prstGeom>
          <a:noFill/>
          <a:ln cap="flat" cmpd="sng" w="9525">
            <a:solidFill>
              <a:srgbClr val="E1F2F5"/>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nl" sz="3000">
                <a:solidFill>
                  <a:srgbClr val="455B99"/>
                </a:solidFill>
              </a:rPr>
              <a:t>AI-tool 3 - Audiobox</a:t>
            </a:r>
            <a:endParaRPr b="1" sz="3000">
              <a:solidFill>
                <a:srgbClr val="455B99"/>
              </a:solidFill>
            </a:endParaRPr>
          </a:p>
          <a:p>
            <a:pPr indent="0" lvl="0" marL="0" rtl="0" algn="ctr">
              <a:lnSpc>
                <a:spcPct val="115000"/>
              </a:lnSpc>
              <a:spcBef>
                <a:spcPts val="0"/>
              </a:spcBef>
              <a:spcAft>
                <a:spcPts val="0"/>
              </a:spcAft>
              <a:buNone/>
            </a:pPr>
            <a:r>
              <a:rPr lang="nl" sz="1500">
                <a:solidFill>
                  <a:srgbClr val="455B99"/>
                </a:solidFill>
              </a:rPr>
              <a:t>Dit is een voorbeeld van text-to-audio.</a:t>
            </a:r>
            <a:endParaRPr sz="1500">
              <a:solidFill>
                <a:srgbClr val="455B99"/>
              </a:solidFill>
            </a:endParaRPr>
          </a:p>
          <a:p>
            <a:pPr indent="0" lvl="0" marL="0" rtl="0" algn="ctr">
              <a:lnSpc>
                <a:spcPct val="115000"/>
              </a:lnSpc>
              <a:spcBef>
                <a:spcPts val="0"/>
              </a:spcBef>
              <a:spcAft>
                <a:spcPts val="0"/>
              </a:spcAft>
              <a:buNone/>
            </a:pPr>
            <a:r>
              <a:rPr lang="nl" sz="1500">
                <a:solidFill>
                  <a:srgbClr val="455B99"/>
                </a:solidFill>
              </a:rPr>
              <a:t>Genereer met een tekst een geluid dat je wilt maken.</a:t>
            </a:r>
            <a:endParaRPr sz="1500">
              <a:solidFill>
                <a:srgbClr val="455B99"/>
              </a:solidFill>
            </a:endParaRPr>
          </a:p>
        </p:txBody>
      </p:sp>
      <p:pic>
        <p:nvPicPr>
          <p:cNvPr id="157" name="Google Shape;157;p23" title="DD-PO-BB-generatieve-ai-7.png"/>
          <p:cNvPicPr preferRelativeResize="0"/>
          <p:nvPr/>
        </p:nvPicPr>
        <p:blipFill>
          <a:blip r:embed="rId5">
            <a:alphaModFix/>
          </a:blip>
          <a:stretch>
            <a:fillRect/>
          </a:stretch>
        </p:blipFill>
        <p:spPr>
          <a:xfrm>
            <a:off x="1938913" y="2162500"/>
            <a:ext cx="5187526" cy="2552725"/>
          </a:xfrm>
          <a:prstGeom prst="rect">
            <a:avLst/>
          </a:prstGeom>
          <a:noFill/>
          <a:ln>
            <a:noFill/>
          </a:ln>
        </p:spPr>
      </p:pic>
      <p:pic>
        <p:nvPicPr>
          <p:cNvPr id="158" name="Google Shape;158;p23" title="icoon-bekijken.png">
            <a:hlinkClick r:id="rId6"/>
          </p:cNvPr>
          <p:cNvPicPr preferRelativeResize="0"/>
          <p:nvPr/>
        </p:nvPicPr>
        <p:blipFill>
          <a:blip r:embed="rId7">
            <a:alphaModFix/>
          </a:blip>
          <a:stretch>
            <a:fillRect/>
          </a:stretch>
        </p:blipFill>
        <p:spPr>
          <a:xfrm>
            <a:off x="6868425" y="777825"/>
            <a:ext cx="498925" cy="498925"/>
          </a:xfrm>
          <a:prstGeom prst="rect">
            <a:avLst/>
          </a:prstGeom>
          <a:noFill/>
          <a:ln>
            <a:noFill/>
          </a:ln>
        </p:spPr>
      </p:pic>
      <p:sp>
        <p:nvSpPr>
          <p:cNvPr id="159" name="Google Shape;159;p23">
            <a:hlinkClick r:id="rId8"/>
          </p:cNvPr>
          <p:cNvSpPr txBox="1"/>
          <p:nvPr/>
        </p:nvSpPr>
        <p:spPr>
          <a:xfrm>
            <a:off x="7367350" y="850425"/>
            <a:ext cx="2165100" cy="35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 sz="1500" u="sng">
                <a:solidFill>
                  <a:schemeClr val="hlink"/>
                </a:solidFill>
                <a:hlinkClick r:id="rId9"/>
              </a:rPr>
              <a:t>Bekijk</a:t>
            </a:r>
            <a:endParaRPr sz="15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grpSp>
        <p:nvGrpSpPr>
          <p:cNvPr id="164" name="Google Shape;164;p24"/>
          <p:cNvGrpSpPr/>
          <p:nvPr/>
        </p:nvGrpSpPr>
        <p:grpSpPr>
          <a:xfrm>
            <a:off x="0" y="0"/>
            <a:ext cx="9144000" cy="5143500"/>
            <a:chOff x="0" y="0"/>
            <a:chExt cx="9144000" cy="5143500"/>
          </a:xfrm>
        </p:grpSpPr>
        <p:pic>
          <p:nvPicPr>
            <p:cNvPr id="165" name="Google Shape;165;p24"/>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66" name="Google Shape;166;p24"/>
            <p:cNvPicPr preferRelativeResize="0"/>
            <p:nvPr/>
          </p:nvPicPr>
          <p:blipFill>
            <a:blip r:embed="rId4">
              <a:alphaModFix/>
            </a:blip>
            <a:stretch>
              <a:fillRect/>
            </a:stretch>
          </p:blipFill>
          <p:spPr>
            <a:xfrm>
              <a:off x="415900" y="145600"/>
              <a:ext cx="2028125" cy="571750"/>
            </a:xfrm>
            <a:prstGeom prst="rect">
              <a:avLst/>
            </a:prstGeom>
            <a:noFill/>
            <a:ln>
              <a:noFill/>
            </a:ln>
          </p:spPr>
        </p:pic>
      </p:grpSp>
      <p:sp>
        <p:nvSpPr>
          <p:cNvPr id="167" name="Google Shape;167;p24"/>
          <p:cNvSpPr txBox="1"/>
          <p:nvPr/>
        </p:nvSpPr>
        <p:spPr>
          <a:xfrm>
            <a:off x="914975" y="930225"/>
            <a:ext cx="4133100" cy="215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Wat heb je deze</a:t>
            </a:r>
            <a:endParaRPr sz="3000">
              <a:solidFill>
                <a:srgbClr val="455B99"/>
              </a:solidFill>
            </a:endParaRPr>
          </a:p>
          <a:p>
            <a:pPr indent="0" lvl="0" marL="0" rtl="0" algn="l">
              <a:spcBef>
                <a:spcPts val="0"/>
              </a:spcBef>
              <a:spcAft>
                <a:spcPts val="0"/>
              </a:spcAft>
              <a:buNone/>
            </a:pPr>
            <a:r>
              <a:rPr lang="nl" sz="3000">
                <a:solidFill>
                  <a:srgbClr val="455B99"/>
                </a:solidFill>
              </a:rPr>
              <a:t>les geleerd?</a:t>
            </a:r>
            <a:endParaRPr sz="3000">
              <a:solidFill>
                <a:srgbClr val="455B99"/>
              </a:solidFill>
            </a:endParaRPr>
          </a:p>
        </p:txBody>
      </p:sp>
      <p:pic>
        <p:nvPicPr>
          <p:cNvPr id="168" name="Google Shape;168;p24" title="DD-PO-BB-generatieve-ai-8.jpg"/>
          <p:cNvPicPr preferRelativeResize="0"/>
          <p:nvPr/>
        </p:nvPicPr>
        <p:blipFill>
          <a:blip r:embed="rId5">
            <a:alphaModFix/>
          </a:blip>
          <a:stretch>
            <a:fillRect/>
          </a:stretch>
        </p:blipFill>
        <p:spPr>
          <a:xfrm>
            <a:off x="4534500" y="620013"/>
            <a:ext cx="3903475" cy="3903475"/>
          </a:xfrm>
          <a:prstGeom prst="rect">
            <a:avLst/>
          </a:prstGeom>
          <a:noFill/>
          <a:ln>
            <a:noFill/>
          </a:ln>
        </p:spPr>
      </p:pic>
      <p:sp>
        <p:nvSpPr>
          <p:cNvPr id="169" name="Google Shape;169;p24"/>
          <p:cNvSpPr txBox="1"/>
          <p:nvPr/>
        </p:nvSpPr>
        <p:spPr>
          <a:xfrm>
            <a:off x="3473425" y="4750025"/>
            <a:ext cx="52095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nl" sz="1000">
                <a:solidFill>
                  <a:schemeClr val="lt1"/>
                </a:solidFill>
              </a:rPr>
              <a:t>Deze afbeelding is gegenereerd met behulp van Bing Chat Enterprise (DALL-E 3)</a:t>
            </a:r>
            <a:endParaRPr sz="10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1B2"/>
        </a:solidFill>
      </p:bgPr>
    </p:bg>
    <p:spTree>
      <p:nvGrpSpPr>
        <p:cNvPr id="173" name="Shape 173"/>
        <p:cNvGrpSpPr/>
        <p:nvPr/>
      </p:nvGrpSpPr>
      <p:grpSpPr>
        <a:xfrm>
          <a:off x="0" y="0"/>
          <a:ext cx="0" cy="0"/>
          <a:chOff x="0" y="0"/>
          <a:chExt cx="0" cy="0"/>
        </a:xfrm>
      </p:grpSpPr>
      <p:sp>
        <p:nvSpPr>
          <p:cNvPr id="174" name="Google Shape;174;p25"/>
          <p:cNvSpPr txBox="1"/>
          <p:nvPr/>
        </p:nvSpPr>
        <p:spPr>
          <a:xfrm>
            <a:off x="931500" y="1495950"/>
            <a:ext cx="7281000" cy="215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2000">
                <a:solidFill>
                  <a:schemeClr val="lt1"/>
                </a:solidFill>
              </a:rPr>
              <a:t>Volgende lessen</a:t>
            </a:r>
            <a:endParaRPr b="1" sz="2000">
              <a:solidFill>
                <a:schemeClr val="lt1"/>
              </a:solidFill>
            </a:endParaRPr>
          </a:p>
          <a:p>
            <a:pPr indent="0" lvl="0" marL="0" rtl="0" algn="l">
              <a:spcBef>
                <a:spcPts val="0"/>
              </a:spcBef>
              <a:spcAft>
                <a:spcPts val="0"/>
              </a:spcAft>
              <a:buNone/>
            </a:pPr>
            <a:r>
              <a:t/>
            </a:r>
            <a:endParaRPr b="1" sz="2000">
              <a:solidFill>
                <a:schemeClr val="lt1"/>
              </a:solidFill>
            </a:endParaRPr>
          </a:p>
          <a:p>
            <a:pPr indent="0" lvl="0" marL="0" rtl="0" algn="l">
              <a:spcBef>
                <a:spcPts val="0"/>
              </a:spcBef>
              <a:spcAft>
                <a:spcPts val="0"/>
              </a:spcAft>
              <a:buNone/>
            </a:pPr>
            <a:r>
              <a:rPr lang="nl" sz="2000">
                <a:solidFill>
                  <a:schemeClr val="lt1"/>
                </a:solidFill>
              </a:rPr>
              <a:t>Les 1: Een introductie op AI</a:t>
            </a:r>
            <a:endParaRPr sz="2000">
              <a:solidFill>
                <a:schemeClr val="lt1"/>
              </a:solidFill>
            </a:endParaRPr>
          </a:p>
          <a:p>
            <a:pPr indent="0" lvl="0" marL="0" rtl="0" algn="l">
              <a:spcBef>
                <a:spcPts val="0"/>
              </a:spcBef>
              <a:spcAft>
                <a:spcPts val="0"/>
              </a:spcAft>
              <a:buNone/>
            </a:pPr>
            <a:r>
              <a:rPr lang="nl" sz="2000">
                <a:solidFill>
                  <a:schemeClr val="lt1"/>
                </a:solidFill>
              </a:rPr>
              <a:t>Les 2: Generatieve AI</a:t>
            </a:r>
            <a:endParaRPr sz="2000">
              <a:solidFill>
                <a:schemeClr val="lt1"/>
              </a:solidFill>
            </a:endParaRPr>
          </a:p>
          <a:p>
            <a:pPr indent="0" lvl="0" marL="0" rtl="0" algn="l">
              <a:spcBef>
                <a:spcPts val="0"/>
              </a:spcBef>
              <a:spcAft>
                <a:spcPts val="0"/>
              </a:spcAft>
              <a:buNone/>
            </a:pPr>
            <a:r>
              <a:rPr b="1" lang="nl" sz="2000">
                <a:solidFill>
                  <a:srgbClr val="F8C82E"/>
                </a:solidFill>
              </a:rPr>
              <a:t>Les 3: Machine learning en neurale netwerken</a:t>
            </a:r>
            <a:endParaRPr b="1" sz="2000">
              <a:solidFill>
                <a:srgbClr val="F8C82E"/>
              </a:solidFill>
            </a:endParaRPr>
          </a:p>
          <a:p>
            <a:pPr indent="0" lvl="0" marL="0" rtl="0" algn="l">
              <a:spcBef>
                <a:spcPts val="0"/>
              </a:spcBef>
              <a:spcAft>
                <a:spcPts val="0"/>
              </a:spcAft>
              <a:buNone/>
            </a:pPr>
            <a:r>
              <a:rPr lang="nl" sz="2000">
                <a:solidFill>
                  <a:schemeClr val="lt1"/>
                </a:solidFill>
              </a:rPr>
              <a:t>Les 4: Risico’s en kansen van AI</a:t>
            </a:r>
            <a:endParaRPr sz="2000">
              <a:solidFill>
                <a:schemeClr val="lt1"/>
              </a:solidFill>
            </a:endParaRPr>
          </a:p>
          <a:p>
            <a:pPr indent="0" lvl="0" marL="0" rtl="0" algn="l">
              <a:spcBef>
                <a:spcPts val="0"/>
              </a:spcBef>
              <a:spcAft>
                <a:spcPts val="0"/>
              </a:spcAft>
              <a:buNone/>
            </a:pPr>
            <a:r>
              <a:rPr lang="nl" sz="2000">
                <a:solidFill>
                  <a:schemeClr val="lt1"/>
                </a:solidFill>
              </a:rPr>
              <a:t>Les 5: Prompts</a:t>
            </a:r>
            <a:endParaRPr sz="2000">
              <a:solidFill>
                <a:schemeClr val="lt1"/>
              </a:solidFill>
            </a:endParaRPr>
          </a:p>
        </p:txBody>
      </p:sp>
      <p:pic>
        <p:nvPicPr>
          <p:cNvPr id="175" name="Google Shape;175;p25"/>
          <p:cNvPicPr preferRelativeResize="0"/>
          <p:nvPr/>
        </p:nvPicPr>
        <p:blipFill>
          <a:blip r:embed="rId3">
            <a:alphaModFix/>
          </a:blip>
          <a:stretch>
            <a:fillRect/>
          </a:stretch>
        </p:blipFill>
        <p:spPr>
          <a:xfrm>
            <a:off x="415900" y="145600"/>
            <a:ext cx="2028125" cy="571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grpSp>
        <p:nvGrpSpPr>
          <p:cNvPr id="64" name="Google Shape;64;p14"/>
          <p:cNvGrpSpPr/>
          <p:nvPr/>
        </p:nvGrpSpPr>
        <p:grpSpPr>
          <a:xfrm>
            <a:off x="0" y="0"/>
            <a:ext cx="9144000" cy="5143500"/>
            <a:chOff x="0" y="0"/>
            <a:chExt cx="9144000" cy="5143500"/>
          </a:xfrm>
        </p:grpSpPr>
        <p:pic>
          <p:nvPicPr>
            <p:cNvPr id="65" name="Google Shape;65;p14"/>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66" name="Google Shape;66;p14"/>
            <p:cNvPicPr preferRelativeResize="0"/>
            <p:nvPr/>
          </p:nvPicPr>
          <p:blipFill>
            <a:blip r:embed="rId4">
              <a:alphaModFix/>
            </a:blip>
            <a:stretch>
              <a:fillRect/>
            </a:stretch>
          </p:blipFill>
          <p:spPr>
            <a:xfrm>
              <a:off x="415900" y="145600"/>
              <a:ext cx="2028125" cy="571750"/>
            </a:xfrm>
            <a:prstGeom prst="rect">
              <a:avLst/>
            </a:prstGeom>
            <a:noFill/>
            <a:ln>
              <a:noFill/>
            </a:ln>
          </p:spPr>
        </p:pic>
      </p:grpSp>
      <p:pic>
        <p:nvPicPr>
          <p:cNvPr id="67" name="Google Shape;67;p14" title="de_kunst_van_generatieve_ai (720p) (1).mp4">
            <a:hlinkClick r:id="rId5"/>
          </p:cNvPr>
          <p:cNvPicPr preferRelativeResize="0"/>
          <p:nvPr/>
        </p:nvPicPr>
        <p:blipFill>
          <a:blip r:embed="rId6">
            <a:alphaModFix/>
          </a:blip>
          <a:stretch>
            <a:fillRect/>
          </a:stretch>
        </p:blipFill>
        <p:spPr>
          <a:xfrm>
            <a:off x="1380525" y="776550"/>
            <a:ext cx="6382975" cy="3590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5" title="DD-PO-BB-generatieve-ai-2.jpg"/>
          <p:cNvPicPr preferRelativeResize="0"/>
          <p:nvPr/>
        </p:nvPicPr>
        <p:blipFill rotWithShape="1">
          <a:blip r:embed="rId3">
            <a:alphaModFix/>
          </a:blip>
          <a:srcRect b="0" l="0" r="10833" t="0"/>
          <a:stretch/>
        </p:blipFill>
        <p:spPr>
          <a:xfrm>
            <a:off x="5129100" y="354475"/>
            <a:ext cx="3954025" cy="4434550"/>
          </a:xfrm>
          <a:prstGeom prst="rect">
            <a:avLst/>
          </a:prstGeom>
          <a:noFill/>
          <a:ln>
            <a:noFill/>
          </a:ln>
        </p:spPr>
      </p:pic>
      <p:grpSp>
        <p:nvGrpSpPr>
          <p:cNvPr id="73" name="Google Shape;73;p15"/>
          <p:cNvGrpSpPr/>
          <p:nvPr/>
        </p:nvGrpSpPr>
        <p:grpSpPr>
          <a:xfrm>
            <a:off x="0" y="0"/>
            <a:ext cx="9144000" cy="5143500"/>
            <a:chOff x="0" y="0"/>
            <a:chExt cx="9144000" cy="5143500"/>
          </a:xfrm>
        </p:grpSpPr>
        <p:pic>
          <p:nvPicPr>
            <p:cNvPr id="74" name="Google Shape;74;p15"/>
            <p:cNvPicPr preferRelativeResize="0"/>
            <p:nvPr/>
          </p:nvPicPr>
          <p:blipFill>
            <a:blip r:embed="rId4">
              <a:alphaModFix/>
            </a:blip>
            <a:stretch>
              <a:fillRect/>
            </a:stretch>
          </p:blipFill>
          <p:spPr>
            <a:xfrm>
              <a:off x="0" y="0"/>
              <a:ext cx="9144000" cy="5143500"/>
            </a:xfrm>
            <a:prstGeom prst="rect">
              <a:avLst/>
            </a:prstGeom>
            <a:noFill/>
            <a:ln>
              <a:noFill/>
            </a:ln>
          </p:spPr>
        </p:pic>
        <p:pic>
          <p:nvPicPr>
            <p:cNvPr id="75" name="Google Shape;75;p15"/>
            <p:cNvPicPr preferRelativeResize="0"/>
            <p:nvPr/>
          </p:nvPicPr>
          <p:blipFill>
            <a:blip r:embed="rId5">
              <a:alphaModFix/>
            </a:blip>
            <a:stretch>
              <a:fillRect/>
            </a:stretch>
          </p:blipFill>
          <p:spPr>
            <a:xfrm>
              <a:off x="415900" y="145600"/>
              <a:ext cx="2028125" cy="571750"/>
            </a:xfrm>
            <a:prstGeom prst="rect">
              <a:avLst/>
            </a:prstGeom>
            <a:noFill/>
            <a:ln>
              <a:noFill/>
            </a:ln>
          </p:spPr>
        </p:pic>
      </p:grpSp>
      <p:sp>
        <p:nvSpPr>
          <p:cNvPr id="76" name="Google Shape;76;p15"/>
          <p:cNvSpPr txBox="1"/>
          <p:nvPr/>
        </p:nvSpPr>
        <p:spPr>
          <a:xfrm>
            <a:off x="914975" y="930225"/>
            <a:ext cx="4133100" cy="64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500">
                <a:solidFill>
                  <a:srgbClr val="455B99"/>
                </a:solidFill>
              </a:rPr>
              <a:t>Wat is generatieve AI?</a:t>
            </a:r>
            <a:endParaRPr sz="2500">
              <a:solidFill>
                <a:srgbClr val="455B99"/>
              </a:solidFill>
            </a:endParaRPr>
          </a:p>
        </p:txBody>
      </p:sp>
      <p:sp>
        <p:nvSpPr>
          <p:cNvPr id="77" name="Google Shape;77;p15"/>
          <p:cNvSpPr txBox="1"/>
          <p:nvPr/>
        </p:nvSpPr>
        <p:spPr>
          <a:xfrm>
            <a:off x="914975" y="1577625"/>
            <a:ext cx="3795600" cy="27882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rgbClr val="455B99"/>
              </a:buClr>
              <a:buSzPts val="1500"/>
              <a:buChar char="●"/>
            </a:pPr>
            <a:r>
              <a:rPr lang="nl" sz="1500">
                <a:solidFill>
                  <a:srgbClr val="455B99"/>
                </a:solidFill>
              </a:rPr>
              <a:t>Een vorm van kunstmatige intelligentie die nieuwe inhoud of gegevens kan maken (of genereren).</a:t>
            </a:r>
            <a:endParaRPr sz="1500">
              <a:solidFill>
                <a:srgbClr val="455B99"/>
              </a:solidFill>
            </a:endParaRPr>
          </a:p>
          <a:p>
            <a:pPr indent="-323850" lvl="0" marL="457200" rtl="0" algn="l">
              <a:lnSpc>
                <a:spcPct val="115000"/>
              </a:lnSpc>
              <a:spcBef>
                <a:spcPts val="0"/>
              </a:spcBef>
              <a:spcAft>
                <a:spcPts val="0"/>
              </a:spcAft>
              <a:buClr>
                <a:srgbClr val="455B99"/>
              </a:buClr>
              <a:buSzPts val="1500"/>
              <a:buChar char="●"/>
            </a:pPr>
            <a:r>
              <a:rPr lang="nl" sz="1500">
                <a:solidFill>
                  <a:srgbClr val="455B99"/>
                </a:solidFill>
              </a:rPr>
              <a:t>Het wordt vaak gebruikt voor creatieve toepassingen, zoals het schrijven van verhalen, het maken van schilderijen, het componeren van muziek of het programmeren van apps.</a:t>
            </a:r>
            <a:endParaRPr sz="1500">
              <a:solidFill>
                <a:srgbClr val="455B99"/>
              </a:solidFill>
            </a:endParaRPr>
          </a:p>
        </p:txBody>
      </p:sp>
      <p:sp>
        <p:nvSpPr>
          <p:cNvPr id="78" name="Google Shape;78;p15"/>
          <p:cNvSpPr/>
          <p:nvPr/>
        </p:nvSpPr>
        <p:spPr>
          <a:xfrm>
            <a:off x="7184925" y="1166650"/>
            <a:ext cx="1708200" cy="1708200"/>
          </a:xfrm>
          <a:prstGeom prst="ellipse">
            <a:avLst/>
          </a:prstGeom>
          <a:solidFill>
            <a:srgbClr val="FFED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 sz="1000"/>
              <a:t>Het kan</a:t>
            </a:r>
            <a:endParaRPr sz="1000"/>
          </a:p>
          <a:p>
            <a:pPr indent="0" lvl="0" marL="0" rtl="0" algn="ctr">
              <a:spcBef>
                <a:spcPts val="0"/>
              </a:spcBef>
              <a:spcAft>
                <a:spcPts val="0"/>
              </a:spcAft>
              <a:buNone/>
            </a:pPr>
            <a:r>
              <a:rPr lang="nl" sz="1000"/>
              <a:t>bijvoorbeeld tekst,</a:t>
            </a:r>
            <a:endParaRPr sz="1000"/>
          </a:p>
          <a:p>
            <a:pPr indent="0" lvl="0" marL="0" rtl="0" algn="ctr">
              <a:spcBef>
                <a:spcPts val="0"/>
              </a:spcBef>
              <a:spcAft>
                <a:spcPts val="0"/>
              </a:spcAft>
              <a:buNone/>
            </a:pPr>
            <a:r>
              <a:rPr lang="nl" sz="1000"/>
              <a:t>afbeeldingen, video’s, audio of code genereren. Daarom wordt het Generatieve AI genoemd.</a:t>
            </a:r>
            <a:endParaRPr sz="1000"/>
          </a:p>
        </p:txBody>
      </p:sp>
      <p:sp>
        <p:nvSpPr>
          <p:cNvPr id="79" name="Google Shape;79;p15"/>
          <p:cNvSpPr txBox="1"/>
          <p:nvPr/>
        </p:nvSpPr>
        <p:spPr>
          <a:xfrm>
            <a:off x="3473425" y="4750025"/>
            <a:ext cx="52095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nl" sz="1000">
                <a:solidFill>
                  <a:schemeClr val="lt1"/>
                </a:solidFill>
              </a:rPr>
              <a:t>Deze afbeelding is gegenereerd met behulp van Bing Chat Enterprise (DALL-E 3)</a:t>
            </a:r>
            <a:endParaRPr sz="10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6"/>
          <p:cNvGrpSpPr/>
          <p:nvPr/>
        </p:nvGrpSpPr>
        <p:grpSpPr>
          <a:xfrm>
            <a:off x="0" y="0"/>
            <a:ext cx="9144000" cy="5143500"/>
            <a:chOff x="0" y="0"/>
            <a:chExt cx="9144000" cy="5143500"/>
          </a:xfrm>
        </p:grpSpPr>
        <p:pic>
          <p:nvPicPr>
            <p:cNvPr id="85" name="Google Shape;85;p16"/>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86" name="Google Shape;86;p16"/>
            <p:cNvPicPr preferRelativeResize="0"/>
            <p:nvPr/>
          </p:nvPicPr>
          <p:blipFill>
            <a:blip r:embed="rId4">
              <a:alphaModFix/>
            </a:blip>
            <a:stretch>
              <a:fillRect/>
            </a:stretch>
          </p:blipFill>
          <p:spPr>
            <a:xfrm>
              <a:off x="415900" y="145600"/>
              <a:ext cx="2028125" cy="571750"/>
            </a:xfrm>
            <a:prstGeom prst="rect">
              <a:avLst/>
            </a:prstGeom>
            <a:noFill/>
            <a:ln>
              <a:noFill/>
            </a:ln>
          </p:spPr>
        </p:pic>
      </p:grpSp>
      <p:pic>
        <p:nvPicPr>
          <p:cNvPr descr="Voor sommige leerlingen klinkt het bijna te mooi om waar te zijn: een computerprogramma dat je huiswerk maakt. Maar het bestaat echt en heet ChatGPT. Uit onderzoek van de NOS blijkt dat middelbare scholieren het ook gebruiken. Maar hoe werkt dat programma eigenlijk? En zijn er nog meer van dit soort programma's? #jeugd #jeugdjournaal #chatgpt #school &#10;&#10;Vragen, tips of ideeën? Stuur ons een e-mail op jeugdjournaal@nos.nl&#10;&#10;Abonneer op ons kanaal: https://www.youtube.com/Jeugdjournaal&#10;&#10;Meer NOS Jeugdjournaal? Je kunt ons ook vinden op:&#10;Instagram: http://instagram.com/nosjeugdjournaal/&#10;Site: http://www.jeugdjournaal.nl/&#10;App: http://www.jeugdjournaal.nl/app" id="87" name="Google Shape;87;p16" title="Leerlingen laten hun werkstuk maken door een app">
            <a:hlinkClick r:id="rId5"/>
          </p:cNvPr>
          <p:cNvPicPr preferRelativeResize="0"/>
          <p:nvPr/>
        </p:nvPicPr>
        <p:blipFill>
          <a:blip r:embed="rId6">
            <a:alphaModFix/>
          </a:blip>
          <a:stretch>
            <a:fillRect/>
          </a:stretch>
        </p:blipFill>
        <p:spPr>
          <a:xfrm>
            <a:off x="1380513" y="776538"/>
            <a:ext cx="6382975" cy="3590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grpSp>
        <p:nvGrpSpPr>
          <p:cNvPr id="92" name="Google Shape;92;p17"/>
          <p:cNvGrpSpPr/>
          <p:nvPr/>
        </p:nvGrpSpPr>
        <p:grpSpPr>
          <a:xfrm>
            <a:off x="0" y="0"/>
            <a:ext cx="9144000" cy="5143500"/>
            <a:chOff x="0" y="0"/>
            <a:chExt cx="9144000" cy="5143500"/>
          </a:xfrm>
        </p:grpSpPr>
        <p:pic>
          <p:nvPicPr>
            <p:cNvPr id="93" name="Google Shape;93;p17"/>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94" name="Google Shape;94;p17"/>
            <p:cNvPicPr preferRelativeResize="0"/>
            <p:nvPr/>
          </p:nvPicPr>
          <p:blipFill>
            <a:blip r:embed="rId4">
              <a:alphaModFix/>
            </a:blip>
            <a:stretch>
              <a:fillRect/>
            </a:stretch>
          </p:blipFill>
          <p:spPr>
            <a:xfrm>
              <a:off x="415900" y="145600"/>
              <a:ext cx="2028125" cy="571750"/>
            </a:xfrm>
            <a:prstGeom prst="rect">
              <a:avLst/>
            </a:prstGeom>
            <a:noFill/>
            <a:ln>
              <a:noFill/>
            </a:ln>
          </p:spPr>
        </p:pic>
      </p:grpSp>
      <p:pic>
        <p:nvPicPr>
          <p:cNvPr descr="De wereld van onderwijs zit bomvol lastige concepten. Denk aan blended learning, synchroon en asynchroon leren of constructive alignment; onderwijsconcepten waar je als docent flink het hoofd over kan breken. Daarom is er nu de videoreeks ‘Barend legt uit’, waarin auteur Barend Last lastige onderwijsconcepten, makkelijk uitlegt.&#10;&#10;In deze video: ChatGPT (en andere taalmodellen)&#10;&#10;We zijn erg benieuwd naar je mening. Laat je reactie achter in de comments. Vind je het leuk? Geef dan een duimpje omhoog 😊&#10;&#10;📝 Artikel bij de video: https://www.vernieuwenderwijs.nl/barend-legt-uit-chatgpt/&#10;&#10;--------------------------------------------&#10;&#10;▶️  En wil je niets missen? Abonneer je op ons kanaal!&#10;  &#10;🌐 https://www.vernieuwenderwijs.nl/ &#10;&#10;📧 Abonneer je op onze wekelijks nieuwsbrief, met daarin onze nieuwste artikelen,  interessante linkjes van die week en meer: https://www.subscribepage.com/vwijs&#10;&#10;💬 LinkedIn:  https://www.linkedin.com/company/vernieuwenderwijs/&#10;&#10;📸 Instagram:  https://www.instagram.com/vernieuwenderwijs/&#10;&#10;--------------------------------------------&#10;&#10;Meer weten over Barend Last? Neem een kijkje op: https://www.barendlast.com.              &#10;&#10;© Copyright Vernieuwenderwijs 2023" id="95" name="Google Shape;95;p17" title="Chat GPT (en andere taalmodellen) - Barend legt uit">
            <a:hlinkClick r:id="rId5"/>
          </p:cNvPr>
          <p:cNvPicPr preferRelativeResize="0"/>
          <p:nvPr/>
        </p:nvPicPr>
        <p:blipFill>
          <a:blip r:embed="rId6">
            <a:alphaModFix/>
          </a:blip>
          <a:stretch>
            <a:fillRect/>
          </a:stretch>
        </p:blipFill>
        <p:spPr>
          <a:xfrm>
            <a:off x="1380525" y="776550"/>
            <a:ext cx="6382975" cy="35904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F2F5"/>
        </a:solidFill>
      </p:bgPr>
    </p:bg>
    <p:spTree>
      <p:nvGrpSpPr>
        <p:cNvPr id="99" name="Shape 99"/>
        <p:cNvGrpSpPr/>
        <p:nvPr/>
      </p:nvGrpSpPr>
      <p:grpSpPr>
        <a:xfrm>
          <a:off x="0" y="0"/>
          <a:ext cx="0" cy="0"/>
          <a:chOff x="0" y="0"/>
          <a:chExt cx="0" cy="0"/>
        </a:xfrm>
      </p:grpSpPr>
      <p:grpSp>
        <p:nvGrpSpPr>
          <p:cNvPr id="100" name="Google Shape;100;p18"/>
          <p:cNvGrpSpPr/>
          <p:nvPr/>
        </p:nvGrpSpPr>
        <p:grpSpPr>
          <a:xfrm>
            <a:off x="0" y="0"/>
            <a:ext cx="9144000" cy="5143500"/>
            <a:chOff x="152400" y="0"/>
            <a:chExt cx="9144000" cy="5143500"/>
          </a:xfrm>
        </p:grpSpPr>
        <p:pic>
          <p:nvPicPr>
            <p:cNvPr id="101" name="Google Shape;101;p18"/>
            <p:cNvPicPr preferRelativeResize="0"/>
            <p:nvPr/>
          </p:nvPicPr>
          <p:blipFill rotWithShape="1">
            <a:blip r:embed="rId3">
              <a:alphaModFix/>
            </a:blip>
            <a:srcRect b="0" l="0" r="0" t="0"/>
            <a:stretch/>
          </p:blipFill>
          <p:spPr>
            <a:xfrm>
              <a:off x="152400" y="0"/>
              <a:ext cx="9144000" cy="5143500"/>
            </a:xfrm>
            <a:prstGeom prst="rect">
              <a:avLst/>
            </a:prstGeom>
            <a:noFill/>
            <a:ln>
              <a:noFill/>
            </a:ln>
          </p:spPr>
        </p:pic>
        <p:pic>
          <p:nvPicPr>
            <p:cNvPr id="102" name="Google Shape;102;p18"/>
            <p:cNvPicPr preferRelativeResize="0"/>
            <p:nvPr/>
          </p:nvPicPr>
          <p:blipFill>
            <a:blip r:embed="rId4">
              <a:alphaModFix/>
            </a:blip>
            <a:stretch>
              <a:fillRect/>
            </a:stretch>
          </p:blipFill>
          <p:spPr>
            <a:xfrm>
              <a:off x="415900" y="145600"/>
              <a:ext cx="2028125" cy="571750"/>
            </a:xfrm>
            <a:prstGeom prst="rect">
              <a:avLst/>
            </a:prstGeom>
            <a:noFill/>
            <a:ln>
              <a:noFill/>
            </a:ln>
          </p:spPr>
        </p:pic>
      </p:grpSp>
      <p:sp>
        <p:nvSpPr>
          <p:cNvPr id="103" name="Google Shape;103;p18"/>
          <p:cNvSpPr txBox="1"/>
          <p:nvPr/>
        </p:nvSpPr>
        <p:spPr>
          <a:xfrm>
            <a:off x="762575" y="701625"/>
            <a:ext cx="7540200" cy="1000500"/>
          </a:xfrm>
          <a:prstGeom prst="rect">
            <a:avLst/>
          </a:prstGeom>
          <a:noFill/>
          <a:ln cap="flat" cmpd="sng" w="9525">
            <a:solidFill>
              <a:srgbClr val="E1F2F5"/>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nl" sz="3000">
                <a:solidFill>
                  <a:srgbClr val="455B99"/>
                </a:solidFill>
              </a:rPr>
              <a:t>Wat is een taalmodel?</a:t>
            </a:r>
            <a:endParaRPr sz="3000">
              <a:solidFill>
                <a:srgbClr val="455B99"/>
              </a:solidFill>
            </a:endParaRPr>
          </a:p>
          <a:p>
            <a:pPr indent="0" lvl="0" marL="0" rtl="0" algn="ctr">
              <a:lnSpc>
                <a:spcPct val="115000"/>
              </a:lnSpc>
              <a:spcBef>
                <a:spcPts val="0"/>
              </a:spcBef>
              <a:spcAft>
                <a:spcPts val="0"/>
              </a:spcAft>
              <a:buNone/>
            </a:pPr>
            <a:r>
              <a:rPr lang="nl" sz="1500">
                <a:solidFill>
                  <a:srgbClr val="455B99"/>
                </a:solidFill>
              </a:rPr>
              <a:t>Een taalmodel is een soort slimme tekstgenerator die woorden begrijpt.</a:t>
            </a:r>
            <a:endParaRPr sz="1500">
              <a:solidFill>
                <a:srgbClr val="455B99"/>
              </a:solidFill>
            </a:endParaRPr>
          </a:p>
        </p:txBody>
      </p:sp>
      <p:pic>
        <p:nvPicPr>
          <p:cNvPr id="104" name="Google Shape;104;p18"/>
          <p:cNvPicPr preferRelativeResize="0"/>
          <p:nvPr/>
        </p:nvPicPr>
        <p:blipFill>
          <a:blip r:embed="rId5">
            <a:alphaModFix/>
          </a:blip>
          <a:stretch>
            <a:fillRect/>
          </a:stretch>
        </p:blipFill>
        <p:spPr>
          <a:xfrm>
            <a:off x="1114538" y="1785850"/>
            <a:ext cx="6914926" cy="2720099"/>
          </a:xfrm>
          <a:prstGeom prst="rect">
            <a:avLst/>
          </a:prstGeom>
          <a:noFill/>
          <a:ln>
            <a:noFill/>
          </a:ln>
        </p:spPr>
      </p:pic>
      <p:sp>
        <p:nvSpPr>
          <p:cNvPr id="105" name="Google Shape;105;p18"/>
          <p:cNvSpPr/>
          <p:nvPr/>
        </p:nvSpPr>
        <p:spPr>
          <a:xfrm>
            <a:off x="7551775" y="3199075"/>
            <a:ext cx="1561500" cy="1561500"/>
          </a:xfrm>
          <a:prstGeom prst="ellipse">
            <a:avLst/>
          </a:prstGeom>
          <a:solidFill>
            <a:srgbClr val="FFED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 sz="1000"/>
              <a:t>Dus, een taalmodel is als een vriend die altijd weet wat je wilt zeggen. Zelfs voordat je het zegt!</a:t>
            </a:r>
            <a:endParaRPr sz="1000"/>
          </a:p>
        </p:txBody>
      </p:sp>
      <p:sp>
        <p:nvSpPr>
          <p:cNvPr id="106" name="Google Shape;106;p18"/>
          <p:cNvSpPr txBox="1"/>
          <p:nvPr/>
        </p:nvSpPr>
        <p:spPr>
          <a:xfrm>
            <a:off x="3473425" y="4750025"/>
            <a:ext cx="52095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nl" sz="1000">
                <a:solidFill>
                  <a:schemeClr val="lt1"/>
                </a:solidFill>
              </a:rPr>
              <a:t>Deze tekst is gekopieerd van Copilot.</a:t>
            </a:r>
            <a:endParaRPr sz="10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F2F5"/>
        </a:solidFill>
      </p:bgPr>
    </p:bg>
    <p:spTree>
      <p:nvGrpSpPr>
        <p:cNvPr id="110" name="Shape 110"/>
        <p:cNvGrpSpPr/>
        <p:nvPr/>
      </p:nvGrpSpPr>
      <p:grpSpPr>
        <a:xfrm>
          <a:off x="0" y="0"/>
          <a:ext cx="0" cy="0"/>
          <a:chOff x="0" y="0"/>
          <a:chExt cx="0" cy="0"/>
        </a:xfrm>
      </p:grpSpPr>
      <p:sp>
        <p:nvSpPr>
          <p:cNvPr id="111" name="Google Shape;111;p19"/>
          <p:cNvSpPr/>
          <p:nvPr/>
        </p:nvSpPr>
        <p:spPr>
          <a:xfrm>
            <a:off x="1480488" y="1837950"/>
            <a:ext cx="6183000" cy="146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455B99"/>
              </a:solidFill>
            </a:endParaRPr>
          </a:p>
        </p:txBody>
      </p:sp>
      <p:sp>
        <p:nvSpPr>
          <p:cNvPr id="112" name="Google Shape;112;p19"/>
          <p:cNvSpPr txBox="1"/>
          <p:nvPr/>
        </p:nvSpPr>
        <p:spPr>
          <a:xfrm>
            <a:off x="1595238" y="2056750"/>
            <a:ext cx="5953500" cy="112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2000">
                <a:solidFill>
                  <a:srgbClr val="455B99"/>
                </a:solidFill>
              </a:rPr>
              <a:t>Hoe kunnen we creatief en vernieuwend blijven, als AI-systemen sommige taken beter of sneller kunnen uitvoeren dan wij dat doen?</a:t>
            </a:r>
            <a:endParaRPr sz="2000">
              <a:solidFill>
                <a:srgbClr val="455B99"/>
              </a:solidFill>
            </a:endParaRPr>
          </a:p>
        </p:txBody>
      </p:sp>
      <p:pic>
        <p:nvPicPr>
          <p:cNvPr id="113" name="Google Shape;113;p19" title="DD-PO-BB-wat-wil-jij-weten-4.png"/>
          <p:cNvPicPr preferRelativeResize="0"/>
          <p:nvPr/>
        </p:nvPicPr>
        <p:blipFill>
          <a:blip r:embed="rId3">
            <a:alphaModFix/>
          </a:blip>
          <a:stretch>
            <a:fillRect/>
          </a:stretch>
        </p:blipFill>
        <p:spPr>
          <a:xfrm>
            <a:off x="446988" y="1792525"/>
            <a:ext cx="1366426" cy="1256474"/>
          </a:xfrm>
          <a:prstGeom prst="rect">
            <a:avLst/>
          </a:prstGeom>
          <a:noFill/>
          <a:ln>
            <a:noFill/>
          </a:ln>
        </p:spPr>
      </p:pic>
      <p:pic>
        <p:nvPicPr>
          <p:cNvPr id="114" name="Google Shape;114;p19"/>
          <p:cNvPicPr preferRelativeResize="0"/>
          <p:nvPr/>
        </p:nvPicPr>
        <p:blipFill>
          <a:blip r:embed="rId4">
            <a:alphaModFix/>
          </a:blip>
          <a:stretch>
            <a:fillRect/>
          </a:stretch>
        </p:blipFill>
        <p:spPr>
          <a:xfrm>
            <a:off x="415900" y="145600"/>
            <a:ext cx="2028125" cy="571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grpSp>
        <p:nvGrpSpPr>
          <p:cNvPr id="119" name="Google Shape;119;p20"/>
          <p:cNvGrpSpPr/>
          <p:nvPr/>
        </p:nvGrpSpPr>
        <p:grpSpPr>
          <a:xfrm>
            <a:off x="0" y="0"/>
            <a:ext cx="9144000" cy="5143500"/>
            <a:chOff x="0" y="0"/>
            <a:chExt cx="9144000" cy="5143500"/>
          </a:xfrm>
        </p:grpSpPr>
        <p:pic>
          <p:nvPicPr>
            <p:cNvPr id="120" name="Google Shape;120;p20"/>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21" name="Google Shape;121;p20"/>
            <p:cNvPicPr preferRelativeResize="0"/>
            <p:nvPr/>
          </p:nvPicPr>
          <p:blipFill>
            <a:blip r:embed="rId4">
              <a:alphaModFix/>
            </a:blip>
            <a:stretch>
              <a:fillRect/>
            </a:stretch>
          </p:blipFill>
          <p:spPr>
            <a:xfrm>
              <a:off x="415900" y="145600"/>
              <a:ext cx="2028125" cy="571750"/>
            </a:xfrm>
            <a:prstGeom prst="rect">
              <a:avLst/>
            </a:prstGeom>
            <a:noFill/>
            <a:ln>
              <a:noFill/>
            </a:ln>
          </p:spPr>
        </p:pic>
      </p:grpSp>
      <p:sp>
        <p:nvSpPr>
          <p:cNvPr id="122" name="Google Shape;122;p20"/>
          <p:cNvSpPr txBox="1"/>
          <p:nvPr/>
        </p:nvSpPr>
        <p:spPr>
          <a:xfrm>
            <a:off x="914975" y="930225"/>
            <a:ext cx="3362700" cy="215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500">
                <a:solidFill>
                  <a:srgbClr val="455B99"/>
                </a:solidFill>
              </a:rPr>
              <a:t>Laten we een paar voorbeelden bekijken van generatieve AI die je kunt uitproberen!</a:t>
            </a:r>
            <a:endParaRPr sz="2500">
              <a:solidFill>
                <a:srgbClr val="455B99"/>
              </a:solidFill>
            </a:endParaRPr>
          </a:p>
        </p:txBody>
      </p:sp>
      <p:pic>
        <p:nvPicPr>
          <p:cNvPr id="123" name="Google Shape;123;p20" title="DD-PO-BB-generatieve-ai-4.jpg"/>
          <p:cNvPicPr preferRelativeResize="0"/>
          <p:nvPr/>
        </p:nvPicPr>
        <p:blipFill>
          <a:blip r:embed="rId5">
            <a:alphaModFix/>
          </a:blip>
          <a:stretch>
            <a:fillRect/>
          </a:stretch>
        </p:blipFill>
        <p:spPr>
          <a:xfrm>
            <a:off x="4468450" y="581487"/>
            <a:ext cx="3980526" cy="3980526"/>
          </a:xfrm>
          <a:prstGeom prst="rect">
            <a:avLst/>
          </a:prstGeom>
          <a:noFill/>
          <a:ln>
            <a:noFill/>
          </a:ln>
        </p:spPr>
      </p:pic>
      <p:sp>
        <p:nvSpPr>
          <p:cNvPr id="124" name="Google Shape;124;p20"/>
          <p:cNvSpPr txBox="1"/>
          <p:nvPr/>
        </p:nvSpPr>
        <p:spPr>
          <a:xfrm>
            <a:off x="3473425" y="4750025"/>
            <a:ext cx="52095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nl" sz="1000">
                <a:solidFill>
                  <a:schemeClr val="lt1"/>
                </a:solidFill>
              </a:rPr>
              <a:t>Deze afbeelding is gegenereerd met behulp van Bing Chat Enterprise (DALL-E 3)</a:t>
            </a:r>
            <a:endParaRPr sz="10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grpSp>
        <p:nvGrpSpPr>
          <p:cNvPr id="129" name="Google Shape;129;p21"/>
          <p:cNvGrpSpPr/>
          <p:nvPr/>
        </p:nvGrpSpPr>
        <p:grpSpPr>
          <a:xfrm>
            <a:off x="0" y="0"/>
            <a:ext cx="9144000" cy="5143500"/>
            <a:chOff x="0" y="0"/>
            <a:chExt cx="9144000" cy="5143500"/>
          </a:xfrm>
        </p:grpSpPr>
        <p:pic>
          <p:nvPicPr>
            <p:cNvPr id="130" name="Google Shape;130;p21"/>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31" name="Google Shape;131;p21"/>
            <p:cNvPicPr preferRelativeResize="0"/>
            <p:nvPr/>
          </p:nvPicPr>
          <p:blipFill>
            <a:blip r:embed="rId4">
              <a:alphaModFix/>
            </a:blip>
            <a:stretch>
              <a:fillRect/>
            </a:stretch>
          </p:blipFill>
          <p:spPr>
            <a:xfrm>
              <a:off x="415900" y="145600"/>
              <a:ext cx="2028125" cy="571750"/>
            </a:xfrm>
            <a:prstGeom prst="rect">
              <a:avLst/>
            </a:prstGeom>
            <a:noFill/>
            <a:ln>
              <a:noFill/>
            </a:ln>
          </p:spPr>
        </p:pic>
      </p:grpSp>
      <p:sp>
        <p:nvSpPr>
          <p:cNvPr id="132" name="Google Shape;132;p21"/>
          <p:cNvSpPr txBox="1"/>
          <p:nvPr/>
        </p:nvSpPr>
        <p:spPr>
          <a:xfrm>
            <a:off x="914975" y="930225"/>
            <a:ext cx="5248500" cy="63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nl" sz="3000">
                <a:solidFill>
                  <a:srgbClr val="455B99"/>
                </a:solidFill>
              </a:rPr>
              <a:t>AI Tool 1 - Stable Diffusion</a:t>
            </a:r>
            <a:endParaRPr b="1" sz="3000">
              <a:solidFill>
                <a:srgbClr val="455B99"/>
              </a:solidFill>
            </a:endParaRPr>
          </a:p>
        </p:txBody>
      </p:sp>
      <p:sp>
        <p:nvSpPr>
          <p:cNvPr id="133" name="Google Shape;133;p21"/>
          <p:cNvSpPr txBox="1"/>
          <p:nvPr/>
        </p:nvSpPr>
        <p:spPr>
          <a:xfrm>
            <a:off x="914969" y="1570125"/>
            <a:ext cx="2929800" cy="112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500">
                <a:solidFill>
                  <a:srgbClr val="455B99"/>
                </a:solidFill>
              </a:rPr>
              <a:t>Genereer een afbeelding. </a:t>
            </a:r>
            <a:endParaRPr sz="1500">
              <a:solidFill>
                <a:srgbClr val="455B99"/>
              </a:solidFill>
            </a:endParaRPr>
          </a:p>
          <a:p>
            <a:pPr indent="0" lvl="0" marL="0" rtl="0" algn="l">
              <a:spcBef>
                <a:spcPts val="0"/>
              </a:spcBef>
              <a:spcAft>
                <a:spcPts val="0"/>
              </a:spcAft>
              <a:buNone/>
            </a:pPr>
            <a:r>
              <a:rPr lang="nl" sz="1500">
                <a:solidFill>
                  <a:srgbClr val="455B99"/>
                </a:solidFill>
              </a:rPr>
              <a:t>Hoe duidelijker de omschrijving, </a:t>
            </a:r>
            <a:endParaRPr sz="1500">
              <a:solidFill>
                <a:srgbClr val="455B99"/>
              </a:solidFill>
            </a:endParaRPr>
          </a:p>
          <a:p>
            <a:pPr indent="0" lvl="0" marL="0" rtl="0" algn="l">
              <a:spcBef>
                <a:spcPts val="0"/>
              </a:spcBef>
              <a:spcAft>
                <a:spcPts val="0"/>
              </a:spcAft>
              <a:buNone/>
            </a:pPr>
            <a:r>
              <a:rPr lang="nl" sz="1500">
                <a:solidFill>
                  <a:srgbClr val="455B99"/>
                </a:solidFill>
              </a:rPr>
              <a:t>hoe beter het resultaat!</a:t>
            </a:r>
            <a:endParaRPr sz="1500">
              <a:solidFill>
                <a:srgbClr val="455B99"/>
              </a:solidFill>
            </a:endParaRPr>
          </a:p>
        </p:txBody>
      </p:sp>
      <p:pic>
        <p:nvPicPr>
          <p:cNvPr id="134" name="Google Shape;134;p21" title="DD-PO-BB-generatieve-ai-5.png"/>
          <p:cNvPicPr preferRelativeResize="0"/>
          <p:nvPr/>
        </p:nvPicPr>
        <p:blipFill>
          <a:blip r:embed="rId5">
            <a:alphaModFix/>
          </a:blip>
          <a:stretch>
            <a:fillRect/>
          </a:stretch>
        </p:blipFill>
        <p:spPr>
          <a:xfrm>
            <a:off x="5664450" y="1498200"/>
            <a:ext cx="2658924" cy="2973875"/>
          </a:xfrm>
          <a:prstGeom prst="rect">
            <a:avLst/>
          </a:prstGeom>
          <a:noFill/>
          <a:ln>
            <a:noFill/>
          </a:ln>
        </p:spPr>
      </p:pic>
      <p:pic>
        <p:nvPicPr>
          <p:cNvPr id="135" name="Google Shape;135;p21" title="icoon-bekijken.png">
            <a:hlinkClick r:id="rId6"/>
          </p:cNvPr>
          <p:cNvPicPr preferRelativeResize="0"/>
          <p:nvPr/>
        </p:nvPicPr>
        <p:blipFill>
          <a:blip r:embed="rId7">
            <a:alphaModFix/>
          </a:blip>
          <a:stretch>
            <a:fillRect/>
          </a:stretch>
        </p:blipFill>
        <p:spPr>
          <a:xfrm>
            <a:off x="991175" y="2695425"/>
            <a:ext cx="498925" cy="498925"/>
          </a:xfrm>
          <a:prstGeom prst="rect">
            <a:avLst/>
          </a:prstGeom>
          <a:noFill/>
          <a:ln>
            <a:noFill/>
          </a:ln>
        </p:spPr>
      </p:pic>
      <p:sp>
        <p:nvSpPr>
          <p:cNvPr id="136" name="Google Shape;136;p21"/>
          <p:cNvSpPr txBox="1"/>
          <p:nvPr/>
        </p:nvSpPr>
        <p:spPr>
          <a:xfrm>
            <a:off x="1490100" y="2768025"/>
            <a:ext cx="2165100" cy="35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 sz="1500" u="sng">
                <a:solidFill>
                  <a:schemeClr val="hlink"/>
                </a:solidFill>
                <a:hlinkClick r:id="rId8"/>
              </a:rPr>
              <a:t>Bekijk</a:t>
            </a:r>
            <a:endParaRPr sz="150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2" ma:contentTypeDescription="Een nieuw document maken." ma:contentTypeScope="" ma:versionID="274cf70196ce5a7aa853d6b0d7d12aad">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aa6a049cc8fd16cbfe4481abcbc6be91"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B6BF562-F28C-4D16-8D95-AA6B73B345E5}"/>
</file>

<file path=customXml/itemProps2.xml><?xml version="1.0" encoding="utf-8"?>
<ds:datastoreItem xmlns:ds="http://schemas.openxmlformats.org/officeDocument/2006/customXml" ds:itemID="{676DDAAE-31D9-4A71-94F7-C74741284283}"/>
</file>

<file path=customXml/itemProps3.xml><?xml version="1.0" encoding="utf-8"?>
<ds:datastoreItem xmlns:ds="http://schemas.openxmlformats.org/officeDocument/2006/customXml" ds:itemID="{04B0A9CF-036D-46BC-A18E-5E494F5F17B1}"/>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