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customXml" Target="../customXml/item1.xml"/><Relationship Id="rId2" Type="http://schemas.openxmlformats.org/officeDocument/2006/relationships/viewProps" Target="viewProps.xml"/><Relationship Id="rId1" Type="http://schemas.openxmlformats.org/officeDocument/2006/relationships/theme" Target="theme/theme2.xml"/><Relationship Id="rId11" Type="http://schemas.openxmlformats.org/officeDocument/2006/relationships/slide" Target="slides/slide6.xml"/><Relationship Id="rId6" Type="http://schemas.openxmlformats.org/officeDocument/2006/relationships/slide" Target="slides/slide1.xml"/><Relationship Id="rId5" Type="http://schemas.openxmlformats.org/officeDocument/2006/relationships/notesMaster" Target="notesMasters/notesMaster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32831055bb1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32831055bb1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33958d9e4ab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33958d9e4ab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3958d9e4ab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33958d9e4ab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3958d9e4a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3958d9e4a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2831055bb1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2831055bb1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n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 Id="rId4" Type="http://schemas.openxmlformats.org/officeDocument/2006/relationships/image" Target="../media/image1.png"/><Relationship Id="rId5"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youtube.com/watch?v=QJE_ycgR8E8" TargetMode="External"/><Relationship Id="rId6"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youtube.com/watch?v=qrAnJHKjoh0" TargetMode="External"/><Relationship Id="rId6"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youtube.com/watch?v=x1EVhNM-uf4" TargetMode="External"/><Relationship Id="rId6" Type="http://schemas.openxmlformats.org/officeDocument/2006/relationships/image" Target="../media/image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title="DD-PO-MB-de-computerkunstenaar-1.jpg"/>
          <p:cNvPicPr preferRelativeResize="0"/>
          <p:nvPr/>
        </p:nvPicPr>
        <p:blipFill>
          <a:blip r:embed="rId3">
            <a:alphaModFix/>
          </a:blip>
          <a:stretch>
            <a:fillRect/>
          </a:stretch>
        </p:blipFill>
        <p:spPr>
          <a:xfrm flipH="1">
            <a:off x="742250" y="308325"/>
            <a:ext cx="8040600" cy="4526849"/>
          </a:xfrm>
          <a:prstGeom prst="rect">
            <a:avLst/>
          </a:prstGeom>
          <a:noFill/>
          <a:ln>
            <a:noFill/>
          </a:ln>
        </p:spPr>
      </p:pic>
      <p:pic>
        <p:nvPicPr>
          <p:cNvPr id="55" name="Google Shape;55;p13"/>
          <p:cNvPicPr preferRelativeResize="0"/>
          <p:nvPr/>
        </p:nvPicPr>
        <p:blipFill>
          <a:blip r:embed="rId4">
            <a:alphaModFix/>
          </a:blip>
          <a:stretch>
            <a:fillRect/>
          </a:stretch>
        </p:blipFill>
        <p:spPr>
          <a:xfrm>
            <a:off x="0" y="0"/>
            <a:ext cx="9144003" cy="5143501"/>
          </a:xfrm>
          <a:prstGeom prst="rect">
            <a:avLst/>
          </a:prstGeom>
          <a:noFill/>
          <a:ln>
            <a:noFill/>
          </a:ln>
        </p:spPr>
      </p:pic>
      <p:pic>
        <p:nvPicPr>
          <p:cNvPr id="56" name="Google Shape;56;p13"/>
          <p:cNvPicPr preferRelativeResize="0"/>
          <p:nvPr/>
        </p:nvPicPr>
        <p:blipFill>
          <a:blip r:embed="rId5">
            <a:alphaModFix/>
          </a:blip>
          <a:stretch>
            <a:fillRect/>
          </a:stretch>
        </p:blipFill>
        <p:spPr>
          <a:xfrm>
            <a:off x="278175" y="145600"/>
            <a:ext cx="2028125" cy="571750"/>
          </a:xfrm>
          <a:prstGeom prst="rect">
            <a:avLst/>
          </a:prstGeom>
          <a:noFill/>
          <a:ln>
            <a:noFill/>
          </a:ln>
        </p:spPr>
      </p:pic>
      <p:sp>
        <p:nvSpPr>
          <p:cNvPr id="57" name="Google Shape;57;p13"/>
          <p:cNvSpPr txBox="1"/>
          <p:nvPr/>
        </p:nvSpPr>
        <p:spPr>
          <a:xfrm>
            <a:off x="351050" y="996150"/>
            <a:ext cx="6942300" cy="679200"/>
          </a:xfrm>
          <a:prstGeom prst="rect">
            <a:avLst/>
          </a:prstGeom>
          <a:solidFill>
            <a:srgbClr val="37AA3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nl" sz="4500">
                <a:solidFill>
                  <a:schemeClr val="lt1"/>
                </a:solidFill>
              </a:rPr>
              <a:t>De computerkunstenaar</a:t>
            </a:r>
            <a:endParaRPr b="1" sz="45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p14"/>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63" name="Google Shape;63;p14"/>
          <p:cNvPicPr preferRelativeResize="0"/>
          <p:nvPr/>
        </p:nvPicPr>
        <p:blipFill>
          <a:blip r:embed="rId4">
            <a:alphaModFix/>
          </a:blip>
          <a:stretch>
            <a:fillRect/>
          </a:stretch>
        </p:blipFill>
        <p:spPr>
          <a:xfrm>
            <a:off x="278175" y="145600"/>
            <a:ext cx="2028125" cy="571750"/>
          </a:xfrm>
          <a:prstGeom prst="rect">
            <a:avLst/>
          </a:prstGeom>
          <a:noFill/>
          <a:ln>
            <a:noFill/>
          </a:ln>
        </p:spPr>
      </p:pic>
      <p:pic>
        <p:nvPicPr>
          <p:cNvPr descr="Dummies opgelet! Wat is kunstmatige intelligentie? Uitlegd in 2 minuten.&#10;&#10;Abonneer je GRATIS voor meer video’s: http://bit.ly/1muG0of&#10;&#10;Volg nu live het nieuws op http://www.rtlz.nl.&#10;Website : http://www.rtlz.nl&#10;Facebook : https://www.facebook.com/rtlz&#10;Twitter : https://twitter.com/rtlz" id="64" name="Google Shape;64;p14" title="Kunstmatige intelligentie voor dummies in 2 minuten">
            <a:hlinkClick r:id="rId5"/>
          </p:cNvPr>
          <p:cNvPicPr preferRelativeResize="0"/>
          <p:nvPr/>
        </p:nvPicPr>
        <p:blipFill>
          <a:blip r:embed="rId6">
            <a:alphaModFix/>
          </a:blip>
          <a:stretch>
            <a:fillRect/>
          </a:stretch>
        </p:blipFill>
        <p:spPr>
          <a:xfrm>
            <a:off x="1276825" y="718213"/>
            <a:ext cx="6590350" cy="37070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
                                        </p:tgtEl>
                                        <p:attrNameLst>
                                          <p:attrName>style.visibility</p:attrName>
                                        </p:attrNameLst>
                                      </p:cBhvr>
                                      <p:to>
                                        <p:strVal val="visible"/>
                                      </p:to>
                                    </p:set>
                                    <p:animEffect filter="fade" transition="in">
                                      <p:cBhvr>
                                        <p:cTn dur="1000"/>
                                        <p:tgtEl>
                                          <p:spTgt spid="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pic>
        <p:nvPicPr>
          <p:cNvPr id="69" name="Google Shape;69;p15"/>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70" name="Google Shape;70;p15"/>
          <p:cNvPicPr preferRelativeResize="0"/>
          <p:nvPr/>
        </p:nvPicPr>
        <p:blipFill>
          <a:blip r:embed="rId4">
            <a:alphaModFix/>
          </a:blip>
          <a:stretch>
            <a:fillRect/>
          </a:stretch>
        </p:blipFill>
        <p:spPr>
          <a:xfrm>
            <a:off x="278175" y="145600"/>
            <a:ext cx="2028125" cy="571750"/>
          </a:xfrm>
          <a:prstGeom prst="rect">
            <a:avLst/>
          </a:prstGeom>
          <a:noFill/>
          <a:ln>
            <a:noFill/>
          </a:ln>
        </p:spPr>
      </p:pic>
      <p:pic>
        <p:nvPicPr>
          <p:cNvPr descr="Self Portrait? Autonomous Portrait created by one of Pindar Van Arman's Painting Machines." id="71" name="Google Shape;71;p15" title="Self Portrait? Autonomous Robot Painting by Pindar Van Arman">
            <a:hlinkClick r:id="rId5"/>
          </p:cNvPr>
          <p:cNvPicPr preferRelativeResize="0"/>
          <p:nvPr/>
        </p:nvPicPr>
        <p:blipFill>
          <a:blip r:embed="rId6">
            <a:alphaModFix/>
          </a:blip>
          <a:stretch>
            <a:fillRect/>
          </a:stretch>
        </p:blipFill>
        <p:spPr>
          <a:xfrm>
            <a:off x="1276825" y="717350"/>
            <a:ext cx="6590311" cy="37070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
                                        </p:tgtEl>
                                        <p:attrNameLst>
                                          <p:attrName>style.visibility</p:attrName>
                                        </p:attrNameLst>
                                      </p:cBhvr>
                                      <p:to>
                                        <p:strVal val="visible"/>
                                      </p:to>
                                    </p:set>
                                    <p:animEffect filter="fade" transition="in">
                                      <p:cBhvr>
                                        <p:cTn dur="1000"/>
                                        <p:tgtEl>
                                          <p:spTgt spid="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pic>
        <p:nvPicPr>
          <p:cNvPr id="76" name="Google Shape;76;p16"/>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77" name="Google Shape;77;p16"/>
          <p:cNvPicPr preferRelativeResize="0"/>
          <p:nvPr/>
        </p:nvPicPr>
        <p:blipFill>
          <a:blip r:embed="rId4">
            <a:alphaModFix/>
          </a:blip>
          <a:stretch>
            <a:fillRect/>
          </a:stretch>
        </p:blipFill>
        <p:spPr>
          <a:xfrm>
            <a:off x="278175" y="145600"/>
            <a:ext cx="2028125" cy="571750"/>
          </a:xfrm>
          <a:prstGeom prst="rect">
            <a:avLst/>
          </a:prstGeom>
          <a:noFill/>
          <a:ln>
            <a:noFill/>
          </a:ln>
        </p:spPr>
      </p:pic>
      <p:pic>
        <p:nvPicPr>
          <p:cNvPr descr="The question of why we collect, record, and share our quotidian experiences has always been entangled with the formal and aesthetic concerns about how to represent reality, totality, and the depth of human imagination. Nineteenth century poet and critic Stéphane Mallarmé famously said that everything in the world existed to end up in a book. Revisiting Mallarmé’s proposition in her 1977 collection of essays, On Photography, Susan Sonntag wrote, “Today everything exists to end in a photograph.” More recently, Jonathan Zittrain, the co-founder of Harvard’s Berkman Center for Internet and society, suggested that “internet architecture” lacked a definable center and instead relied on “an extraordinary collective hallucination.”&#10;&#10;&#10;&#10;Refik Anadol’s most recent synesthetic reality experiments deeply engage with these centuries-old questions and attempt at revealing new connections between visual narrative, archival instinct and collective consciousness. The project focuses on latent cinematic experiences derived from representations of urban memories as they are re-imagined by machine intelligence. For Artechouse’s New York location, Anadol presents a data universe of New York City in 1025 latent dimensions that he creates by deploying machine learning algorithms on over 100 million photographic memories of New York City found publicly in social networks. Machine Hallucination thus generates a novel form of synesthetic storytelling through its multilayered manipulation of a vast visual archive beyond the conventional limits of the camera and the existing cinematographic techniques.&#10;&#10;&#10;The resulting artwork is a 30-minute experimental cinema, presented in 16K resolution, that visualizes the story of New York through the city’s collective memories that constitute its deeply-hidden consciousness. The exhibition does not tell the story of today’s New York, but, instead, foresees what may come, through the machine intelligence’s bridging of the gap between the present and a vision of the near future. It is a hopeful vision about the evolving relationship between machine and man, and provides an alternative to the conventional narrative of an apocalyptic future. Machine Hallucination offers a unique context for us to explore an alternative reality. As both an entertaining and enthralling experience, the machine’s hallucination can expand our capacity to dream, and help us envision things that we otherwise could not see or imagine.&#10;&#10;&#10;&#10;&#10;CREDITS&#10;Commissioned by Artechouse &#10;Designed and Developed by Refik Anadol Studio&#10;&#10;&#10;Team Members &amp; Collaborators&#10;Alex Morozov&#10;Ali Emre Karacali&#10;Carrie He&#10;Christian Burke&#10;Christina Moushoul&#10;Danny Lee&#10;HyeJi Yang&#10;Efe Mert Kaya&#10;Efsun Erkılıç&#10;Ho Man Leung&#10;Julia Thompson&#10;Kyle McLean&#10;Maurizio Braggiotti&#10;Nicholas Boss&#10;Pelin Kıvrak&#10;Raman K. Mustafa&#10;Toby Heinemann&#10;&#10;&#10;Sound Design&#10;Kerim Karaoglu&#10;&#10;&#10;Commissioned By&#10;Artechouse NYC&#10;Sandro Kereselidze&#10;Tati Pastukhova&#10;&#10;&#10;Public Relations&#10;Laura B. Cohen / LC Media&#10;&#10;&#10;Specs&#10;18 Channel 4K Video&#10;32 Channel Sound&#10;Custom Software&#10;13689 X 7418px resolution&#10;30 minutes" id="78" name="Google Shape;78;p16" title="MACHINE HALLUCINATION">
            <a:hlinkClick r:id="rId5"/>
          </p:cNvPr>
          <p:cNvPicPr preferRelativeResize="0"/>
          <p:nvPr/>
        </p:nvPicPr>
        <p:blipFill>
          <a:blip r:embed="rId6">
            <a:alphaModFix/>
          </a:blip>
          <a:stretch>
            <a:fillRect/>
          </a:stretch>
        </p:blipFill>
        <p:spPr>
          <a:xfrm>
            <a:off x="1276825" y="717350"/>
            <a:ext cx="6590300" cy="370704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1000"/>
                                        <p:tgtEl>
                                          <p:spTgt spid="7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pic>
        <p:nvPicPr>
          <p:cNvPr id="83" name="Google Shape;83;p17"/>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84" name="Google Shape;84;p17"/>
          <p:cNvPicPr preferRelativeResize="0"/>
          <p:nvPr/>
        </p:nvPicPr>
        <p:blipFill>
          <a:blip r:embed="rId4">
            <a:alphaModFix/>
          </a:blip>
          <a:stretch>
            <a:fillRect/>
          </a:stretch>
        </p:blipFill>
        <p:spPr>
          <a:xfrm>
            <a:off x="278175" y="145600"/>
            <a:ext cx="2028125" cy="571750"/>
          </a:xfrm>
          <a:prstGeom prst="rect">
            <a:avLst/>
          </a:prstGeom>
          <a:noFill/>
          <a:ln>
            <a:noFill/>
          </a:ln>
        </p:spPr>
      </p:pic>
      <p:sp>
        <p:nvSpPr>
          <p:cNvPr id="85" name="Google Shape;85;p17"/>
          <p:cNvSpPr txBox="1"/>
          <p:nvPr/>
        </p:nvSpPr>
        <p:spPr>
          <a:xfrm>
            <a:off x="762575" y="930225"/>
            <a:ext cx="3809400" cy="1641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nl" sz="3000">
                <a:solidFill>
                  <a:srgbClr val="455B99"/>
                </a:solidFill>
              </a:rPr>
              <a:t>Maak zelf AI kunst</a:t>
            </a:r>
            <a:endParaRPr sz="3000">
              <a:solidFill>
                <a:srgbClr val="455B99"/>
              </a:solidFill>
            </a:endParaRPr>
          </a:p>
        </p:txBody>
      </p:sp>
      <p:pic>
        <p:nvPicPr>
          <p:cNvPr id="86" name="Google Shape;86;p17" title="DD-PO-MB-de-computerkunstenaar-2.jpg"/>
          <p:cNvPicPr preferRelativeResize="0"/>
          <p:nvPr/>
        </p:nvPicPr>
        <p:blipFill>
          <a:blip r:embed="rId5">
            <a:alphaModFix/>
          </a:blip>
          <a:stretch>
            <a:fillRect/>
          </a:stretch>
        </p:blipFill>
        <p:spPr>
          <a:xfrm>
            <a:off x="4512500" y="526463"/>
            <a:ext cx="4090576" cy="409057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pic>
        <p:nvPicPr>
          <p:cNvPr id="91" name="Google Shape;91;p18"/>
          <p:cNvPicPr preferRelativeResize="0"/>
          <p:nvPr/>
        </p:nvPicPr>
        <p:blipFill>
          <a:blip r:embed="rId3">
            <a:alphaModFix/>
          </a:blip>
          <a:stretch>
            <a:fillRect/>
          </a:stretch>
        </p:blipFill>
        <p:spPr>
          <a:xfrm>
            <a:off x="0" y="0"/>
            <a:ext cx="9144003" cy="5143501"/>
          </a:xfrm>
          <a:prstGeom prst="rect">
            <a:avLst/>
          </a:prstGeom>
          <a:noFill/>
          <a:ln>
            <a:noFill/>
          </a:ln>
        </p:spPr>
      </p:pic>
      <p:pic>
        <p:nvPicPr>
          <p:cNvPr id="92" name="Google Shape;92;p18"/>
          <p:cNvPicPr preferRelativeResize="0"/>
          <p:nvPr/>
        </p:nvPicPr>
        <p:blipFill>
          <a:blip r:embed="rId4">
            <a:alphaModFix/>
          </a:blip>
          <a:stretch>
            <a:fillRect/>
          </a:stretch>
        </p:blipFill>
        <p:spPr>
          <a:xfrm>
            <a:off x="278175" y="145600"/>
            <a:ext cx="2028125" cy="571750"/>
          </a:xfrm>
          <a:prstGeom prst="rect">
            <a:avLst/>
          </a:prstGeom>
          <a:noFill/>
          <a:ln>
            <a:noFill/>
          </a:ln>
        </p:spPr>
      </p:pic>
      <p:sp>
        <p:nvSpPr>
          <p:cNvPr id="93" name="Google Shape;93;p18"/>
          <p:cNvSpPr txBox="1"/>
          <p:nvPr/>
        </p:nvSpPr>
        <p:spPr>
          <a:xfrm>
            <a:off x="762575" y="701625"/>
            <a:ext cx="7540200" cy="90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nl" sz="3000">
                <a:solidFill>
                  <a:srgbClr val="455B99"/>
                </a:solidFill>
              </a:rPr>
              <a:t>En, lijkt het er op?</a:t>
            </a:r>
            <a:endParaRPr sz="3000">
              <a:solidFill>
                <a:srgbClr val="455B99"/>
              </a:solidFill>
            </a:endParaRPr>
          </a:p>
        </p:txBody>
      </p:sp>
      <p:pic>
        <p:nvPicPr>
          <p:cNvPr id="94" name="Google Shape;94;p18" title="DD-PO-MB-de-computerkunstenaar-3.jpg"/>
          <p:cNvPicPr preferRelativeResize="0"/>
          <p:nvPr/>
        </p:nvPicPr>
        <p:blipFill rotWithShape="1">
          <a:blip r:embed="rId5">
            <a:alphaModFix/>
          </a:blip>
          <a:srcRect b="12223" l="8767" r="8444" t="4394"/>
          <a:stretch/>
        </p:blipFill>
        <p:spPr>
          <a:xfrm>
            <a:off x="2711988" y="1327200"/>
            <a:ext cx="3720025" cy="337604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46FD5B7BC0544D96412764ED7642B2" ma:contentTypeVersion="11" ma:contentTypeDescription="Een nieuw document maken." ma:contentTypeScope="" ma:versionID="ae80d9597e0a0a265eca89b13df0edbe">
  <xsd:schema xmlns:xsd="http://www.w3.org/2001/XMLSchema" xmlns:xs="http://www.w3.org/2001/XMLSchema" xmlns:p="http://schemas.microsoft.com/office/2006/metadata/properties" xmlns:ns2="5a25f3cf-063a-418a-ba9d-30d16b52f8b4" xmlns:ns3="ca8a6944-a0f5-40a7-a0d2-863a166fdcde" targetNamespace="http://schemas.microsoft.com/office/2006/metadata/properties" ma:root="true" ma:fieldsID="9515f8bdca54e8ece3f803b214fb3b9c" ns2:_="" ns3:_="">
    <xsd:import namespace="5a25f3cf-063a-418a-ba9d-30d16b52f8b4"/>
    <xsd:import namespace="ca8a6944-a0f5-40a7-a0d2-863a166fdcd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25f3cf-063a-418a-ba9d-30d16b52f8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2e450492-3d4b-419d-87fc-023a65d7f87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8a6944-a0f5-40a7-a0d2-863a166fdcd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520fa0c-2c8d-4411-a5b9-9bf3443f5fc5}" ma:internalName="TaxCatchAll" ma:showField="CatchAllData" ma:web="ca8a6944-a0f5-40a7-a0d2-863a166fdc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a8a6944-a0f5-40a7-a0d2-863a166fdcde" xsi:nil="true"/>
    <lcf76f155ced4ddcb4097134ff3c332f xmlns="5a25f3cf-063a-418a-ba9d-30d16b52f8b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10A53AB-7478-4911-A676-1631475CA60D}"/>
</file>

<file path=customXml/itemProps2.xml><?xml version="1.0" encoding="utf-8"?>
<ds:datastoreItem xmlns:ds="http://schemas.openxmlformats.org/officeDocument/2006/customXml" ds:itemID="{B48B502A-C639-49C9-AF6B-B37ADDBF9E63}"/>
</file>

<file path=customXml/itemProps3.xml><?xml version="1.0" encoding="utf-8"?>
<ds:datastoreItem xmlns:ds="http://schemas.openxmlformats.org/officeDocument/2006/customXml" ds:itemID="{DA9D8981-B305-4BCD-949D-527076CDF9D1}"/>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0x010100E146FD5B7BC0544D96412764ED7642B2</vt:lpwstr>
  </property>
</Properties>
</file>