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21" Type="http://schemas.openxmlformats.org/officeDocument/2006/relationships/customXml" Target="../customXml/item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6" Type="http://schemas.openxmlformats.org/officeDocument/2006/relationships/slide" Target="slides/slide11.xml"/><Relationship Id="rId20" Type="http://schemas.openxmlformats.org/officeDocument/2006/relationships/customXml" Target="../customXml/item1.xml"/><Relationship Id="rId11" Type="http://schemas.openxmlformats.org/officeDocument/2006/relationships/slide" Target="slides/slide6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3965dfe25f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3965dfe25f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3965dfe25f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3965dfe25f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3965dfe25f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3965dfe25f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3965dfe25f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3965dfe25f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3965dfe25f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3965dfe25f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3965dfe25f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3965dfe25f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3965dfe25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3965dfe25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3965dfe25f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3965dfe25f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3965dfe25f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3965dfe25f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3965dfe25f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3965dfe25f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3965dfe25f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3965dfe25f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image" Target="../media/image2.png"/><Relationship Id="rId5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hyperlink" Target="http://www.youtube.com/watch?v=JZnHBgUMKi4" TargetMode="External"/><Relationship Id="rId6" Type="http://schemas.openxmlformats.org/officeDocument/2006/relationships/image" Target="../media/image1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hyperlink" Target="http://www.youtube.com/watch?v=Rt7S2tf1Uzs" TargetMode="External"/><Relationship Id="rId6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2.png"/><Relationship Id="rId5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jpg"/><Relationship Id="rId4" Type="http://schemas.openxmlformats.org/officeDocument/2006/relationships/image" Target="../media/image2.png"/><Relationship Id="rId5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DD-PO-BB-bronnen-bronnen-bronnen-1.jpg"/>
          <p:cNvPicPr preferRelativeResize="0"/>
          <p:nvPr/>
        </p:nvPicPr>
        <p:blipFill rotWithShape="1">
          <a:blip r:embed="rId3">
            <a:alphaModFix/>
          </a:blip>
          <a:srcRect b="4350" l="0" r="0" t="8632"/>
          <a:stretch/>
        </p:blipFill>
        <p:spPr>
          <a:xfrm>
            <a:off x="299538" y="47688"/>
            <a:ext cx="8544918" cy="504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351050" y="996150"/>
            <a:ext cx="7903500" cy="679200"/>
          </a:xfrm>
          <a:prstGeom prst="rect">
            <a:avLst/>
          </a:prstGeom>
          <a:solidFill>
            <a:srgbClr val="F187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4500">
                <a:solidFill>
                  <a:schemeClr val="lt1"/>
                </a:solidFill>
              </a:rPr>
              <a:t>Bronnen, bronnen, bronnen</a:t>
            </a:r>
            <a:endParaRPr b="1" sz="4500">
              <a:solidFill>
                <a:schemeClr val="lt1"/>
              </a:solidFill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3551" y="175812"/>
            <a:ext cx="1440640" cy="57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oogle Shape;130;p22"/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pic>
          <p:nvPicPr>
            <p:cNvPr id="131" name="Google Shape;131;p2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0" y="0"/>
              <a:ext cx="9144000" cy="5143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2" name="Google Shape;132;p2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03551" y="175812"/>
              <a:ext cx="1440640" cy="5717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3" name="Google Shape;133;p22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Filmpjes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descr="Waarom zijn bananen krom? En andere alledaagse vragen met verrassende antwoorden. Abonneer je op ons Youtube-kanaal voor nieuwe video's! &#10;&#10;http://www.facebook.com/clipphanger &amp; https://www.instagram.com/ntrclipphanger" id="134" name="Google Shape;134;p22" title="Wat is een Clipphanger?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38425" y="1472350"/>
            <a:ext cx="5067150" cy="2850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7D1"/>
        </a:solid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3"/>
          <p:cNvSpPr/>
          <p:nvPr/>
        </p:nvSpPr>
        <p:spPr>
          <a:xfrm>
            <a:off x="1480500" y="1712100"/>
            <a:ext cx="6183000" cy="1719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455B99"/>
              </a:solidFill>
            </a:endParaRPr>
          </a:p>
        </p:txBody>
      </p:sp>
      <p:sp>
        <p:nvSpPr>
          <p:cNvPr id="140" name="Google Shape;140;p23"/>
          <p:cNvSpPr txBox="1"/>
          <p:nvPr/>
        </p:nvSpPr>
        <p:spPr>
          <a:xfrm>
            <a:off x="1595250" y="1865550"/>
            <a:ext cx="5953500" cy="14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rgbClr val="455B99"/>
                </a:solidFill>
              </a:rPr>
              <a:t>Voordelen van bronnen:</a:t>
            </a:r>
            <a:endParaRPr sz="2000">
              <a:solidFill>
                <a:srgbClr val="455B99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2000"/>
              <a:buChar char="●"/>
            </a:pPr>
            <a:r>
              <a:rPr lang="nl" sz="2000">
                <a:solidFill>
                  <a:srgbClr val="455B99"/>
                </a:solidFill>
              </a:rPr>
              <a:t>  </a:t>
            </a:r>
            <a:endParaRPr sz="2000">
              <a:solidFill>
                <a:srgbClr val="455B99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2000"/>
              <a:buChar char="●"/>
            </a:pPr>
            <a:r>
              <a:rPr lang="nl" sz="2000">
                <a:solidFill>
                  <a:srgbClr val="455B99"/>
                </a:solidFill>
              </a:rPr>
              <a:t>  </a:t>
            </a:r>
            <a:endParaRPr sz="2000">
              <a:solidFill>
                <a:srgbClr val="455B99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2000"/>
              <a:buChar char="●"/>
            </a:pPr>
            <a:r>
              <a:rPr lang="nl" sz="2000">
                <a:solidFill>
                  <a:srgbClr val="455B99"/>
                </a:solidFill>
              </a:rPr>
              <a:t>  </a:t>
            </a:r>
            <a:endParaRPr sz="2000">
              <a:solidFill>
                <a:srgbClr val="455B99"/>
              </a:solidFill>
            </a:endParaRPr>
          </a:p>
        </p:txBody>
      </p:sp>
      <p:pic>
        <p:nvPicPr>
          <p:cNvPr id="141" name="Google Shape;141;p23" title="DD-PO-BB-wat-wil-jij-weten-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489" y="1726488"/>
            <a:ext cx="1366426" cy="1256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3551" y="175812"/>
            <a:ext cx="1440640" cy="57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7D1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4"/>
          <p:cNvSpPr/>
          <p:nvPr/>
        </p:nvSpPr>
        <p:spPr>
          <a:xfrm>
            <a:off x="1480500" y="1712100"/>
            <a:ext cx="6183000" cy="1719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455B99"/>
              </a:solidFill>
            </a:endParaRPr>
          </a:p>
        </p:txBody>
      </p:sp>
      <p:sp>
        <p:nvSpPr>
          <p:cNvPr id="148" name="Google Shape;148;p24"/>
          <p:cNvSpPr txBox="1"/>
          <p:nvPr/>
        </p:nvSpPr>
        <p:spPr>
          <a:xfrm>
            <a:off x="1595250" y="1865550"/>
            <a:ext cx="5953500" cy="14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rgbClr val="455B99"/>
                </a:solidFill>
              </a:rPr>
              <a:t>Nadelen</a:t>
            </a:r>
            <a:r>
              <a:rPr lang="nl" sz="2000">
                <a:solidFill>
                  <a:srgbClr val="455B99"/>
                </a:solidFill>
              </a:rPr>
              <a:t> van bronnen:</a:t>
            </a:r>
            <a:endParaRPr sz="2000">
              <a:solidFill>
                <a:srgbClr val="455B99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2000"/>
              <a:buChar char="●"/>
            </a:pPr>
            <a:r>
              <a:rPr lang="nl" sz="2000">
                <a:solidFill>
                  <a:srgbClr val="455B99"/>
                </a:solidFill>
              </a:rPr>
              <a:t>  </a:t>
            </a:r>
            <a:endParaRPr sz="2000">
              <a:solidFill>
                <a:srgbClr val="455B99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2000"/>
              <a:buChar char="●"/>
            </a:pPr>
            <a:r>
              <a:rPr lang="nl" sz="2000">
                <a:solidFill>
                  <a:srgbClr val="455B99"/>
                </a:solidFill>
              </a:rPr>
              <a:t>  </a:t>
            </a:r>
            <a:endParaRPr sz="2000">
              <a:solidFill>
                <a:srgbClr val="455B99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2000"/>
              <a:buChar char="●"/>
            </a:pPr>
            <a:r>
              <a:rPr lang="nl" sz="2000">
                <a:solidFill>
                  <a:srgbClr val="455B99"/>
                </a:solidFill>
              </a:rPr>
              <a:t>  </a:t>
            </a:r>
            <a:endParaRPr sz="2000">
              <a:solidFill>
                <a:srgbClr val="455B99"/>
              </a:solidFill>
            </a:endParaRPr>
          </a:p>
        </p:txBody>
      </p:sp>
      <p:pic>
        <p:nvPicPr>
          <p:cNvPr id="149" name="Google Shape;149;p24" title="DD-PO-BB-wat-wil-jij-weten-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489" y="1726488"/>
            <a:ext cx="1366426" cy="1256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3551" y="175812"/>
            <a:ext cx="1440640" cy="57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Google Shape;155;p25"/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pic>
          <p:nvPicPr>
            <p:cNvPr id="156" name="Google Shape;156;p2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0" y="0"/>
              <a:ext cx="9144000" cy="5143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7" name="Google Shape;157;p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03551" y="175812"/>
              <a:ext cx="1440640" cy="5717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8" name="Google Shape;158;p25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vier types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59" name="Google Shape;159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61425" y="2061225"/>
            <a:ext cx="5621150" cy="1765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Google Shape;164;p26"/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pic>
          <p:nvPicPr>
            <p:cNvPr id="165" name="Google Shape;165;p2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0" y="0"/>
              <a:ext cx="9144000" cy="5143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6" name="Google Shape;166;p2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03551" y="175812"/>
              <a:ext cx="1440640" cy="5717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7" name="Google Shape;167;p26"/>
          <p:cNvSpPr txBox="1"/>
          <p:nvPr/>
        </p:nvSpPr>
        <p:spPr>
          <a:xfrm>
            <a:off x="762575" y="930225"/>
            <a:ext cx="50046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we nu kunnen: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geschikte informatiebronnen vinden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68" name="Google Shape;168;p26" title="DD-PO-BB-bronnen-bronnen-bronnen-3.jpg"/>
          <p:cNvPicPr preferRelativeResize="0"/>
          <p:nvPr/>
        </p:nvPicPr>
        <p:blipFill rotWithShape="1">
          <a:blip r:embed="rId5">
            <a:alphaModFix/>
          </a:blip>
          <a:srcRect b="0" l="30258" r="29948" t="0"/>
          <a:stretch/>
        </p:blipFill>
        <p:spPr>
          <a:xfrm>
            <a:off x="5707449" y="522533"/>
            <a:ext cx="2899299" cy="4098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8700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/>
        </p:nvSpPr>
        <p:spPr>
          <a:xfrm>
            <a:off x="2891099" y="1721700"/>
            <a:ext cx="3361800" cy="17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chemeClr val="dk1"/>
                </a:solidFill>
              </a:rPr>
              <a:t>Kies het zelf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rgbClr val="FFEF09"/>
                </a:solidFill>
              </a:rPr>
              <a:t>Bronnen, bronnen, bronnen</a:t>
            </a:r>
            <a:endParaRPr sz="2000">
              <a:solidFill>
                <a:srgbClr val="FFEF0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chemeClr val="dk1"/>
                </a:solidFill>
              </a:rPr>
              <a:t>Verzamelen maar!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chemeClr val="dk1"/>
                </a:solidFill>
              </a:rPr>
              <a:t>In je eigen woorden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chemeClr val="dk1"/>
                </a:solidFill>
              </a:rPr>
              <a:t>Jouw werkstuk</a:t>
            </a:r>
            <a:endParaRPr sz="2000">
              <a:solidFill>
                <a:schemeClr val="dk1"/>
              </a:solidFill>
            </a:endParaRPr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551" y="175812"/>
            <a:ext cx="1440640" cy="57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15"/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pic>
          <p:nvPicPr>
            <p:cNvPr id="69" name="Google Shape;69;p1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0" y="0"/>
              <a:ext cx="9144000" cy="5143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" name="Google Shape;70;p1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03551" y="175812"/>
              <a:ext cx="1440640" cy="5717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1" name="Google Shape;71;p15" title="10. Welke bronnen van informatie zijn er? | Find it! | Digi-doener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54450" y="1492750"/>
            <a:ext cx="5235075" cy="294472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Welke soorten bronnen?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oogle Shape;77;p16"/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pic>
          <p:nvPicPr>
            <p:cNvPr id="78" name="Google Shape;78;p1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0" y="0"/>
              <a:ext cx="9144000" cy="5143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" name="Google Shape;79;p1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03551" y="175812"/>
              <a:ext cx="1440640" cy="5717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0" name="Google Shape;80;p16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In deze les oefen je met het vinden van geschikte informatiebronnen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1" name="Google Shape;81;p16" title="DD-PO-BB-bronnen-bronnen-bronnen-3.jpg"/>
          <p:cNvPicPr preferRelativeResize="0"/>
          <p:nvPr/>
        </p:nvPicPr>
        <p:blipFill rotWithShape="1">
          <a:blip r:embed="rId5">
            <a:alphaModFix/>
          </a:blip>
          <a:srcRect b="0" l="30258" r="29948" t="0"/>
          <a:stretch/>
        </p:blipFill>
        <p:spPr>
          <a:xfrm>
            <a:off x="5707449" y="522533"/>
            <a:ext cx="2899299" cy="4098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7D1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/>
          <p:nvPr/>
        </p:nvSpPr>
        <p:spPr>
          <a:xfrm>
            <a:off x="1480488" y="1837950"/>
            <a:ext cx="6183000" cy="1467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455B99"/>
              </a:solidFill>
            </a:endParaRPr>
          </a:p>
        </p:txBody>
      </p:sp>
      <p:sp>
        <p:nvSpPr>
          <p:cNvPr id="87" name="Google Shape;87;p17"/>
          <p:cNvSpPr txBox="1"/>
          <p:nvPr/>
        </p:nvSpPr>
        <p:spPr>
          <a:xfrm>
            <a:off x="1595238" y="2056750"/>
            <a:ext cx="5953500" cy="112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rgbClr val="455B99"/>
                </a:solidFill>
              </a:rPr>
              <a:t>Dit ga je doen:</a:t>
            </a:r>
            <a:endParaRPr sz="2000">
              <a:solidFill>
                <a:srgbClr val="455B99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2000"/>
              <a:buAutoNum type="arabicPeriod"/>
            </a:pPr>
            <a:r>
              <a:rPr lang="nl" sz="2000">
                <a:solidFill>
                  <a:srgbClr val="455B99"/>
                </a:solidFill>
              </a:rPr>
              <a:t>ontdekken welk type informatiezoeker je bent</a:t>
            </a:r>
            <a:endParaRPr sz="2000">
              <a:solidFill>
                <a:srgbClr val="455B99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2000"/>
              <a:buAutoNum type="arabicPeriod"/>
            </a:pPr>
            <a:r>
              <a:rPr lang="nl" sz="2000">
                <a:solidFill>
                  <a:srgbClr val="455B99"/>
                </a:solidFill>
              </a:rPr>
              <a:t>jouw favoriete informatiebronnen onderzoeken</a:t>
            </a:r>
            <a:endParaRPr sz="2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455B99"/>
              </a:solidFill>
            </a:endParaRPr>
          </a:p>
        </p:txBody>
      </p:sp>
      <p:pic>
        <p:nvPicPr>
          <p:cNvPr id="88" name="Google Shape;88;p17" title="DD-PO-BB-wat-wil-jij-weten-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988" y="1792525"/>
            <a:ext cx="1366426" cy="1256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3551" y="175812"/>
            <a:ext cx="1440640" cy="57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vier types</a:t>
            </a:r>
            <a:endParaRPr sz="3000">
              <a:solidFill>
                <a:srgbClr val="455B99"/>
              </a:solidFill>
            </a:endParaRPr>
          </a:p>
        </p:txBody>
      </p:sp>
      <p:grpSp>
        <p:nvGrpSpPr>
          <p:cNvPr id="95" name="Google Shape;95;p18"/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pic>
          <p:nvPicPr>
            <p:cNvPr id="96" name="Google Shape;96;p1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0" y="0"/>
              <a:ext cx="9144000" cy="5143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" name="Google Shape;97;p1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03551" y="175812"/>
              <a:ext cx="1440640" cy="5717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8" name="Google Shape;98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61425" y="2061225"/>
            <a:ext cx="5621150" cy="1765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19"/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pic>
          <p:nvPicPr>
            <p:cNvPr id="104" name="Google Shape;104;p1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0" y="0"/>
              <a:ext cx="9144000" cy="5143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5" name="Google Shape;105;p1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03551" y="175812"/>
              <a:ext cx="1440640" cy="5717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6" name="Google Shape;106;p19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Startsites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7" name="Google Shape;107;p19" title="DD-PO-BB-bronnen-bronnen-bronnen-9.png"/>
          <p:cNvPicPr preferRelativeResize="0"/>
          <p:nvPr/>
        </p:nvPicPr>
        <p:blipFill rotWithShape="1">
          <a:blip r:embed="rId5">
            <a:alphaModFix/>
          </a:blip>
          <a:srcRect b="19471" l="0" r="0" t="0"/>
          <a:stretch/>
        </p:blipFill>
        <p:spPr>
          <a:xfrm>
            <a:off x="2330451" y="1374950"/>
            <a:ext cx="4483101" cy="3161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20" title="DD-PO-BB-bronnen-bronnen-bronnen-10.png"/>
          <p:cNvPicPr preferRelativeResize="0"/>
          <p:nvPr/>
        </p:nvPicPr>
        <p:blipFill rotWithShape="1">
          <a:blip r:embed="rId3">
            <a:alphaModFix/>
          </a:blip>
          <a:srcRect b="34593" l="0" r="0" t="0"/>
          <a:stretch/>
        </p:blipFill>
        <p:spPr>
          <a:xfrm>
            <a:off x="1611788" y="1419775"/>
            <a:ext cx="5841776" cy="33641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3" name="Google Shape;113;p20"/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pic>
          <p:nvPicPr>
            <p:cNvPr id="114" name="Google Shape;114;p2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0" y="0"/>
              <a:ext cx="9144000" cy="5143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" name="Google Shape;115;p2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03551" y="175812"/>
              <a:ext cx="1440640" cy="5717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6" name="Google Shape;116;p20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Musea en organisaties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21" title="DD-PO-BB-bronnen-bronnen-bronnen-1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3925" y="181825"/>
            <a:ext cx="8497501" cy="47798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2" name="Google Shape;122;p21"/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pic>
          <p:nvPicPr>
            <p:cNvPr id="123" name="Google Shape;123;p2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0" y="0"/>
              <a:ext cx="9144000" cy="5143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" name="Google Shape;124;p2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03551" y="175812"/>
              <a:ext cx="1440640" cy="5717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5" name="Google Shape;125;p21"/>
          <p:cNvSpPr txBox="1"/>
          <p:nvPr/>
        </p:nvSpPr>
        <p:spPr>
          <a:xfrm>
            <a:off x="3753900" y="708975"/>
            <a:ext cx="1636200" cy="582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Boeken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Een nieuw document maken." ma:contentTypeScope="" ma:versionID="274cf70196ce5a7aa853d6b0d7d12aad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aa6a049cc8fd16cbfe4481abcbc6be91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7D10F59-CAFD-4077-81B1-47AF50F1300A}"/>
</file>

<file path=customXml/itemProps2.xml><?xml version="1.0" encoding="utf-8"?>
<ds:datastoreItem xmlns:ds="http://schemas.openxmlformats.org/officeDocument/2006/customXml" ds:itemID="{3D419BC3-E3B7-47BE-A7EC-1BFAD9382245}"/>
</file>

<file path=customXml/itemProps3.xml><?xml version="1.0" encoding="utf-8"?>
<ds:datastoreItem xmlns:ds="http://schemas.openxmlformats.org/officeDocument/2006/customXml" ds:itemID="{7E1C3E01-3D50-4403-A669-7F7CB0BB96CB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