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14BF94-20FB-4ACB-8113-0B15C2D02D4A}">
  <a:tblStyle styleId="{1E14BF94-20FB-4ACB-8113-0B15C2D02D4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8" Type="http://schemas.openxmlformats.org/officeDocument/2006/relationships/slide" Target="slides/slide2.xml"/><Relationship Id="rId21" Type="http://schemas.openxmlformats.org/officeDocument/2006/relationships/slide" Target="slides/slide15.xml"/><Relationship Id="rId3"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5" Type="http://schemas.openxmlformats.org/officeDocument/2006/relationships/customXml" Target="../customXml/item3.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1" Type="http://schemas.openxmlformats.org/officeDocument/2006/relationships/theme" Target="theme/theme1.xml"/><Relationship Id="rId6" Type="http://schemas.openxmlformats.org/officeDocument/2006/relationships/notesMaster" Target="notesMasters/notesMaster1.xml"/><Relationship Id="rId24" Type="http://schemas.openxmlformats.org/officeDocument/2006/relationships/customXml" Target="../customXml/item2.xml"/><Relationship Id="rId15" Type="http://schemas.openxmlformats.org/officeDocument/2006/relationships/slide" Target="slides/slide9.xml"/><Relationship Id="rId5" Type="http://schemas.openxmlformats.org/officeDocument/2006/relationships/slideMaster" Target="slideMasters/slideMaster1.xml"/><Relationship Id="rId23"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b0597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b0597b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644cf4ed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4644cf4ed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644cf4ed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4644cf4ed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644cf4ed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4644cf4ed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4644cf4ed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4644cf4ed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4644cf4ed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4644cf4ed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644cf4ed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4644cf4ed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4644cf4ed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4644cf4ed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2b0597b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2b0597b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644cf4e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644cf4e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644cf4ed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644cf4ed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644cf4ed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4644cf4ed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4644cf4ed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4644cf4ed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2b0597b9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2b0597b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644cf4ed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644cf4ed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644cf4ed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644cf4ed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6.jpg"/><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9.jpg"/><Relationship Id="rId5" Type="http://schemas.openxmlformats.org/officeDocument/2006/relationships/hyperlink" Target="https://schooltv.nl/video-item/het-klokhuis-smartphone#q=smartphone" TargetMode="External"/><Relationship Id="rId6" Type="http://schemas.openxmlformats.org/officeDocument/2006/relationships/image" Target="../media/image4.png"/><Relationship Id="rId7" Type="http://schemas.openxmlformats.org/officeDocument/2006/relationships/hyperlink" Target="https://schooltv.nl/video-item/het-klokhuis-smartphone#q=smartphon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jpg"/><Relationship Id="rId5" Type="http://schemas.openxmlformats.org/officeDocument/2006/relationships/hyperlink" Target="http://www.youtube.com/watch?v=uA8m9lrCTAo" TargetMode="External"/><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hyperlink" Target="http://www.youtube.com/watch?v=TNwhIHqM60g" TargetMode="External"/><Relationship Id="rId6" Type="http://schemas.openxmlformats.org/officeDocument/2006/relationships/image" Target="../media/image1.jpg"/><Relationship Id="rId7" Type="http://schemas.openxmlformats.org/officeDocument/2006/relationships/hyperlink" Target="http://www.youtube.com/watch?v=mQVkpdzPGtQ" TargetMode="External"/><Relationship Id="rId8"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hyperlink" Target="https://schooltv.nl/video/hoe-werkt-je-mobiel-zender-ontvanger-coderen/#q=hoe%20werkt%20mobiele%20telefonie" TargetMode="External"/><Relationship Id="rId5" Type="http://schemas.openxmlformats.org/officeDocument/2006/relationships/image" Target="../media/image10.png"/><Relationship Id="rId6" Type="http://schemas.openxmlformats.org/officeDocument/2006/relationships/hyperlink" Target="https://schooltv.nl/video/hoe-werkt-je-mobiel-zender-ontvanger-coderen/#q=hoe%20werkt%20mobiele%20telefonie" TargetMode="External"/><Relationship Id="rId7"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2"/>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Simkaart</a:t>
            </a:r>
            <a:endParaRPr sz="3000">
              <a:solidFill>
                <a:srgbClr val="455B99"/>
              </a:solidFill>
            </a:endParaRPr>
          </a:p>
        </p:txBody>
      </p:sp>
      <p:pic>
        <p:nvPicPr>
          <p:cNvPr id="111" name="Google Shape;111;p22" title="DD-PO-MB-je-eerste-mobiele-telefoon-deel-1-9.jpg"/>
          <p:cNvPicPr preferRelativeResize="0"/>
          <p:nvPr/>
        </p:nvPicPr>
        <p:blipFill rotWithShape="1">
          <a:blip r:embed="rId4">
            <a:alphaModFix/>
          </a:blip>
          <a:srcRect b="0" l="9516" r="6344" t="0"/>
          <a:stretch/>
        </p:blipFill>
        <p:spPr>
          <a:xfrm>
            <a:off x="3551300" y="629300"/>
            <a:ext cx="4963375" cy="3934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3"/>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Wat kost een smartphone toestel?</a:t>
            </a:r>
            <a:endParaRPr sz="3000">
              <a:solidFill>
                <a:srgbClr val="455B99"/>
              </a:solidFill>
            </a:endParaRPr>
          </a:p>
        </p:txBody>
      </p:sp>
      <p:pic>
        <p:nvPicPr>
          <p:cNvPr id="117" name="Google Shape;117;p23" title="DD-PO-MB-je-eerste-mobiele-telefoon-deel-1-10.jpg"/>
          <p:cNvPicPr preferRelativeResize="0"/>
          <p:nvPr/>
        </p:nvPicPr>
        <p:blipFill>
          <a:blip r:embed="rId4">
            <a:alphaModFix/>
          </a:blip>
          <a:stretch>
            <a:fillRect/>
          </a:stretch>
        </p:blipFill>
        <p:spPr>
          <a:xfrm>
            <a:off x="2784500" y="1479750"/>
            <a:ext cx="3575000" cy="3063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4"/>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Welk toestel kies jij?</a:t>
            </a:r>
            <a:endParaRPr sz="3000">
              <a:solidFill>
                <a:srgbClr val="455B99"/>
              </a:solidFill>
            </a:endParaRPr>
          </a:p>
        </p:txBody>
      </p:sp>
      <p:pic>
        <p:nvPicPr>
          <p:cNvPr id="123" name="Google Shape;123;p24" title="DD-PO-MB-je-eerste-mobiele-telefoon-deel-1-11.jpg"/>
          <p:cNvPicPr preferRelativeResize="0"/>
          <p:nvPr/>
        </p:nvPicPr>
        <p:blipFill>
          <a:blip r:embed="rId4">
            <a:alphaModFix/>
          </a:blip>
          <a:stretch>
            <a:fillRect/>
          </a:stretch>
        </p:blipFill>
        <p:spPr>
          <a:xfrm>
            <a:off x="1043868" y="1568400"/>
            <a:ext cx="3464918" cy="2293775"/>
          </a:xfrm>
          <a:prstGeom prst="rect">
            <a:avLst/>
          </a:prstGeom>
          <a:noFill/>
          <a:ln>
            <a:noFill/>
          </a:ln>
        </p:spPr>
      </p:pic>
      <p:pic>
        <p:nvPicPr>
          <p:cNvPr id="124" name="Google Shape;124;p24" title="DD-PO-MB-je-eerste-mobiele-telefoon-deel-1-12.jpg"/>
          <p:cNvPicPr preferRelativeResize="0"/>
          <p:nvPr/>
        </p:nvPicPr>
        <p:blipFill>
          <a:blip r:embed="rId5">
            <a:alphaModFix/>
          </a:blip>
          <a:stretch>
            <a:fillRect/>
          </a:stretch>
        </p:blipFill>
        <p:spPr>
          <a:xfrm>
            <a:off x="4661185" y="1568400"/>
            <a:ext cx="3438953" cy="2293781"/>
          </a:xfrm>
          <a:prstGeom prst="rect">
            <a:avLst/>
          </a:prstGeom>
          <a:noFill/>
          <a:ln>
            <a:noFill/>
          </a:ln>
        </p:spPr>
      </p:pic>
      <p:sp>
        <p:nvSpPr>
          <p:cNvPr id="125" name="Google Shape;125;p24"/>
          <p:cNvSpPr txBox="1"/>
          <p:nvPr/>
        </p:nvSpPr>
        <p:spPr>
          <a:xfrm>
            <a:off x="1043875" y="3894525"/>
            <a:ext cx="3438900" cy="8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1800">
                <a:solidFill>
                  <a:srgbClr val="455B99"/>
                </a:solidFill>
              </a:rPr>
              <a:t>Toestel 1</a:t>
            </a:r>
            <a:endParaRPr b="1" sz="1800">
              <a:solidFill>
                <a:srgbClr val="455B99"/>
              </a:solidFill>
            </a:endParaRPr>
          </a:p>
          <a:p>
            <a:pPr indent="0" lvl="0" marL="0" rtl="0" algn="ctr">
              <a:spcBef>
                <a:spcPts val="0"/>
              </a:spcBef>
              <a:spcAft>
                <a:spcPts val="0"/>
              </a:spcAft>
              <a:buNone/>
            </a:pPr>
            <a:r>
              <a:rPr lang="nl" sz="1800">
                <a:solidFill>
                  <a:srgbClr val="455B99"/>
                </a:solidFill>
              </a:rPr>
              <a:t>prijs ca. €200,-</a:t>
            </a:r>
            <a:endParaRPr sz="1800">
              <a:solidFill>
                <a:srgbClr val="455B99"/>
              </a:solidFill>
            </a:endParaRPr>
          </a:p>
        </p:txBody>
      </p:sp>
      <p:sp>
        <p:nvSpPr>
          <p:cNvPr id="126" name="Google Shape;126;p24"/>
          <p:cNvSpPr txBox="1"/>
          <p:nvPr/>
        </p:nvSpPr>
        <p:spPr>
          <a:xfrm>
            <a:off x="4661213" y="3894525"/>
            <a:ext cx="3438900" cy="8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1800">
                <a:solidFill>
                  <a:srgbClr val="455B99"/>
                </a:solidFill>
              </a:rPr>
              <a:t>Toestel 2</a:t>
            </a:r>
            <a:endParaRPr b="1" sz="1800">
              <a:solidFill>
                <a:srgbClr val="455B99"/>
              </a:solidFill>
            </a:endParaRPr>
          </a:p>
          <a:p>
            <a:pPr indent="0" lvl="0" marL="0" rtl="0" algn="ctr">
              <a:spcBef>
                <a:spcPts val="0"/>
              </a:spcBef>
              <a:spcAft>
                <a:spcPts val="0"/>
              </a:spcAft>
              <a:buNone/>
            </a:pPr>
            <a:r>
              <a:rPr lang="nl" sz="1800">
                <a:solidFill>
                  <a:srgbClr val="455B99"/>
                </a:solidFill>
              </a:rPr>
              <a:t>prijs ca. €750,-</a:t>
            </a:r>
            <a:endParaRPr sz="1800">
              <a:solidFill>
                <a:srgbClr val="455B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25"/>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Het gebruik van internet</a:t>
            </a:r>
            <a:endParaRPr sz="3000">
              <a:solidFill>
                <a:srgbClr val="455B99"/>
              </a:solidFill>
            </a:endParaRPr>
          </a:p>
        </p:txBody>
      </p:sp>
      <p:pic>
        <p:nvPicPr>
          <p:cNvPr id="132" name="Google Shape;132;p25" title="DD-PO-MB-je-eerste-mobiele-telefoon-deel-1-13.jpg"/>
          <p:cNvPicPr preferRelativeResize="0"/>
          <p:nvPr/>
        </p:nvPicPr>
        <p:blipFill>
          <a:blip r:embed="rId4">
            <a:alphaModFix/>
          </a:blip>
          <a:stretch>
            <a:fillRect/>
          </a:stretch>
        </p:blipFill>
        <p:spPr>
          <a:xfrm>
            <a:off x="597238" y="1408375"/>
            <a:ext cx="7949525" cy="3171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6"/>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Dataverbruik van</a:t>
            </a:r>
            <a:endParaRPr sz="3000">
              <a:solidFill>
                <a:srgbClr val="455B99"/>
              </a:solidFill>
            </a:endParaRPr>
          </a:p>
          <a:p>
            <a:pPr indent="0" lvl="0" marL="0" rtl="0" algn="l">
              <a:spcBef>
                <a:spcPts val="0"/>
              </a:spcBef>
              <a:spcAft>
                <a:spcPts val="0"/>
              </a:spcAft>
              <a:buNone/>
            </a:pPr>
            <a:r>
              <a:rPr lang="nl" sz="3000">
                <a:solidFill>
                  <a:srgbClr val="455B99"/>
                </a:solidFill>
              </a:rPr>
              <a:t>verschillende apps</a:t>
            </a:r>
            <a:endParaRPr sz="3000">
              <a:solidFill>
                <a:srgbClr val="455B99"/>
              </a:solidFill>
            </a:endParaRPr>
          </a:p>
        </p:txBody>
      </p:sp>
      <p:pic>
        <p:nvPicPr>
          <p:cNvPr id="138" name="Google Shape;138;p26" title="DD-PO-MB-je-eerste-mobiele-telefoon-deel-1-14.png"/>
          <p:cNvPicPr preferRelativeResize="0"/>
          <p:nvPr/>
        </p:nvPicPr>
        <p:blipFill>
          <a:blip r:embed="rId4">
            <a:alphaModFix/>
          </a:blip>
          <a:stretch>
            <a:fillRect/>
          </a:stretch>
        </p:blipFill>
        <p:spPr>
          <a:xfrm>
            <a:off x="5077475" y="389525"/>
            <a:ext cx="3668876" cy="4374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7"/>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Gebruik kost geld!</a:t>
            </a:r>
            <a:endParaRPr sz="3000">
              <a:solidFill>
                <a:srgbClr val="455B99"/>
              </a:solidFill>
            </a:endParaRPr>
          </a:p>
        </p:txBody>
      </p:sp>
      <p:graphicFrame>
        <p:nvGraphicFramePr>
          <p:cNvPr id="144" name="Google Shape;144;p27"/>
          <p:cNvGraphicFramePr/>
          <p:nvPr/>
        </p:nvGraphicFramePr>
        <p:xfrm>
          <a:off x="464325" y="1504025"/>
          <a:ext cx="3000000" cy="3000000"/>
        </p:xfrm>
        <a:graphic>
          <a:graphicData uri="http://schemas.openxmlformats.org/drawingml/2006/table">
            <a:tbl>
              <a:tblPr>
                <a:noFill/>
                <a:tableStyleId>{1E14BF94-20FB-4ACB-8113-0B15C2D02D4A}</a:tableStyleId>
              </a:tblPr>
              <a:tblGrid>
                <a:gridCol w="3938925"/>
                <a:gridCol w="4276425"/>
              </a:tblGrid>
              <a:tr h="381000">
                <a:tc>
                  <a:txBody>
                    <a:bodyPr/>
                    <a:lstStyle/>
                    <a:p>
                      <a:pPr indent="0" lvl="0" marL="0" rtl="0" algn="l">
                        <a:spcBef>
                          <a:spcPts val="0"/>
                        </a:spcBef>
                        <a:spcAft>
                          <a:spcPts val="0"/>
                        </a:spcAft>
                        <a:buClr>
                          <a:schemeClr val="dk1"/>
                        </a:buClr>
                        <a:buSzPts val="1100"/>
                        <a:buFont typeface="Arial"/>
                        <a:buNone/>
                      </a:pPr>
                      <a:r>
                        <a:rPr b="1" lang="nl">
                          <a:solidFill>
                            <a:srgbClr val="455B99"/>
                          </a:solidFill>
                        </a:rPr>
                        <a:t>Met prepaid koop je vooraf tegoed waarmee je kunt bellen, sms’en en internetten.</a:t>
                      </a:r>
                      <a:endParaRPr b="1">
                        <a:solidFill>
                          <a:srgbClr val="455B99"/>
                        </a:solidFill>
                      </a:endParaRPr>
                    </a:p>
                    <a:p>
                      <a:pPr indent="0" lvl="0" marL="0" rtl="0" algn="l">
                        <a:spcBef>
                          <a:spcPts val="0"/>
                        </a:spcBef>
                        <a:spcAft>
                          <a:spcPts val="0"/>
                        </a:spcAft>
                        <a:buClr>
                          <a:schemeClr val="dk1"/>
                        </a:buClr>
                        <a:buSzPts val="1100"/>
                        <a:buFont typeface="Arial"/>
                        <a:buNone/>
                      </a:pPr>
                      <a:r>
                        <a:t/>
                      </a:r>
                      <a:endParaRPr>
                        <a:solidFill>
                          <a:srgbClr val="455B99"/>
                        </a:solidFill>
                      </a:endParaRPr>
                    </a:p>
                    <a:p>
                      <a:pPr indent="0" lvl="0" marL="0" rtl="0" algn="l">
                        <a:spcBef>
                          <a:spcPts val="0"/>
                        </a:spcBef>
                        <a:spcAft>
                          <a:spcPts val="0"/>
                        </a:spcAft>
                        <a:buClr>
                          <a:schemeClr val="dk1"/>
                        </a:buClr>
                        <a:buSzPts val="1100"/>
                        <a:buFont typeface="Arial"/>
                        <a:buNone/>
                      </a:pPr>
                      <a:r>
                        <a:rPr lang="nl" u="sng">
                          <a:solidFill>
                            <a:srgbClr val="455B99"/>
                          </a:solidFill>
                        </a:rPr>
                        <a:t>Voordelen</a:t>
                      </a:r>
                      <a:r>
                        <a:rPr lang="nl">
                          <a:solidFill>
                            <a:srgbClr val="455B99"/>
                          </a:solidFill>
                        </a:rPr>
                        <a:t>:</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Je weet wat je betaalt</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Geen onverwachte kosten</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Tegoed op --&gt; je kunt nog gebeld worden of sms-berichten ontvangen</a:t>
                      </a:r>
                      <a:endParaRPr>
                        <a:solidFill>
                          <a:srgbClr val="455B99"/>
                        </a:solidFill>
                      </a:endParaRPr>
                    </a:p>
                    <a:p>
                      <a:pPr indent="0" lvl="0" marL="0" rtl="0" algn="l">
                        <a:spcBef>
                          <a:spcPts val="0"/>
                        </a:spcBef>
                        <a:spcAft>
                          <a:spcPts val="0"/>
                        </a:spcAft>
                        <a:buClr>
                          <a:schemeClr val="dk1"/>
                        </a:buClr>
                        <a:buSzPts val="1100"/>
                        <a:buFont typeface="Arial"/>
                        <a:buNone/>
                      </a:pPr>
                      <a:r>
                        <a:t/>
                      </a:r>
                      <a:endParaRPr>
                        <a:solidFill>
                          <a:srgbClr val="455B99"/>
                        </a:solidFill>
                      </a:endParaRPr>
                    </a:p>
                    <a:p>
                      <a:pPr indent="0" lvl="0" marL="0" rtl="0" algn="l">
                        <a:spcBef>
                          <a:spcPts val="0"/>
                        </a:spcBef>
                        <a:spcAft>
                          <a:spcPts val="0"/>
                        </a:spcAft>
                        <a:buClr>
                          <a:schemeClr val="dk1"/>
                        </a:buClr>
                        <a:buSzPts val="1100"/>
                        <a:buFont typeface="Arial"/>
                        <a:buNone/>
                      </a:pPr>
                      <a:r>
                        <a:rPr lang="nl" u="sng">
                          <a:solidFill>
                            <a:srgbClr val="455B99"/>
                          </a:solidFill>
                        </a:rPr>
                        <a:t>Nadelen</a:t>
                      </a:r>
                      <a:r>
                        <a:rPr lang="nl">
                          <a:solidFill>
                            <a:srgbClr val="455B99"/>
                          </a:solidFill>
                        </a:rPr>
                        <a:t>:</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Tegoed op --&gt; je kunt niet meer bellen</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Bellen is duur: 1 belminuut kost ca. € 0,15</a:t>
                      </a:r>
                      <a:endParaRPr>
                        <a:solidFill>
                          <a:srgbClr val="455B99"/>
                        </a:solidFill>
                      </a:endParaRPr>
                    </a:p>
                  </a:txBody>
                  <a:tcPr marT="91425" marB="91425" marR="91425" marL="91425">
                    <a:solidFill>
                      <a:srgbClr val="D6F1FF"/>
                    </a:solidFill>
                  </a:tcPr>
                </a:tc>
                <a:tc>
                  <a:txBody>
                    <a:bodyPr/>
                    <a:lstStyle/>
                    <a:p>
                      <a:pPr indent="0" lvl="0" marL="0" rtl="0" algn="l">
                        <a:spcBef>
                          <a:spcPts val="0"/>
                        </a:spcBef>
                        <a:spcAft>
                          <a:spcPts val="0"/>
                        </a:spcAft>
                        <a:buClr>
                          <a:schemeClr val="dk1"/>
                        </a:buClr>
                        <a:buSzPts val="1100"/>
                        <a:buFont typeface="Arial"/>
                        <a:buNone/>
                      </a:pPr>
                      <a:r>
                        <a:rPr b="1" lang="nl">
                          <a:solidFill>
                            <a:srgbClr val="455B99"/>
                          </a:solidFill>
                        </a:rPr>
                        <a:t>Een abonnement bestaat uit een databundel waarvoor je een vast bedrag per maand betaalt. </a:t>
                      </a:r>
                      <a:endParaRPr b="1">
                        <a:solidFill>
                          <a:srgbClr val="455B99"/>
                        </a:solidFill>
                      </a:endParaRPr>
                    </a:p>
                    <a:p>
                      <a:pPr indent="0" lvl="0" marL="0" rtl="0" algn="l">
                        <a:spcBef>
                          <a:spcPts val="0"/>
                        </a:spcBef>
                        <a:spcAft>
                          <a:spcPts val="0"/>
                        </a:spcAft>
                        <a:buClr>
                          <a:schemeClr val="dk1"/>
                        </a:buClr>
                        <a:buSzPts val="1100"/>
                        <a:buFont typeface="Arial"/>
                        <a:buNone/>
                      </a:pPr>
                      <a:r>
                        <a:t/>
                      </a:r>
                      <a:endParaRPr>
                        <a:solidFill>
                          <a:srgbClr val="455B99"/>
                        </a:solidFill>
                      </a:endParaRPr>
                    </a:p>
                    <a:p>
                      <a:pPr indent="0" lvl="0" marL="0" rtl="0" algn="l">
                        <a:spcBef>
                          <a:spcPts val="0"/>
                        </a:spcBef>
                        <a:spcAft>
                          <a:spcPts val="0"/>
                        </a:spcAft>
                        <a:buClr>
                          <a:schemeClr val="dk1"/>
                        </a:buClr>
                        <a:buSzPts val="1100"/>
                        <a:buFont typeface="Arial"/>
                        <a:buNone/>
                      </a:pPr>
                      <a:r>
                        <a:rPr lang="nl" u="sng">
                          <a:solidFill>
                            <a:srgbClr val="455B99"/>
                          </a:solidFill>
                        </a:rPr>
                        <a:t>Voordelen</a:t>
                      </a:r>
                      <a:r>
                        <a:rPr lang="nl">
                          <a:solidFill>
                            <a:srgbClr val="455B99"/>
                          </a:solidFill>
                        </a:rPr>
                        <a:t>:</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Bellen is goedkoper, 1 belminuut ca. € 0,01</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Je betaalt een vast bedrag per maand</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Bij hoog verbruik is een abonnement voordeliger</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Data besparen door gebruik wifi</a:t>
                      </a:r>
                      <a:endParaRPr>
                        <a:solidFill>
                          <a:srgbClr val="455B99"/>
                        </a:solidFill>
                      </a:endParaRPr>
                    </a:p>
                    <a:p>
                      <a:pPr indent="0" lvl="0" marL="0" rtl="0" algn="l">
                        <a:spcBef>
                          <a:spcPts val="0"/>
                        </a:spcBef>
                        <a:spcAft>
                          <a:spcPts val="0"/>
                        </a:spcAft>
                        <a:buClr>
                          <a:schemeClr val="dk1"/>
                        </a:buClr>
                        <a:buSzPts val="1100"/>
                        <a:buFont typeface="Arial"/>
                        <a:buNone/>
                      </a:pPr>
                      <a:r>
                        <a:t/>
                      </a:r>
                      <a:endParaRPr>
                        <a:solidFill>
                          <a:srgbClr val="455B99"/>
                        </a:solidFill>
                      </a:endParaRPr>
                    </a:p>
                    <a:p>
                      <a:pPr indent="0" lvl="0" marL="0" rtl="0" algn="l">
                        <a:spcBef>
                          <a:spcPts val="0"/>
                        </a:spcBef>
                        <a:spcAft>
                          <a:spcPts val="0"/>
                        </a:spcAft>
                        <a:buClr>
                          <a:schemeClr val="dk1"/>
                        </a:buClr>
                        <a:buSzPts val="1100"/>
                        <a:buFont typeface="Arial"/>
                        <a:buNone/>
                      </a:pPr>
                      <a:r>
                        <a:rPr lang="nl" u="sng">
                          <a:solidFill>
                            <a:srgbClr val="455B99"/>
                          </a:solidFill>
                        </a:rPr>
                        <a:t>Nadelen</a:t>
                      </a:r>
                      <a:r>
                        <a:rPr lang="nl">
                          <a:solidFill>
                            <a:srgbClr val="455B99"/>
                          </a:solidFill>
                        </a:rPr>
                        <a:t>:</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Verplichting voor 1 of 2 jaar</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Bellen en internetten buiten de bundel is duur en kan onverwachte kosten geven</a:t>
                      </a:r>
                      <a:endParaRPr>
                        <a:solidFill>
                          <a:srgbClr val="455B99"/>
                        </a:solidFill>
                      </a:endParaRPr>
                    </a:p>
                  </a:txBody>
                  <a:tcPr marT="91425" marB="91425" marR="91425" marL="91425">
                    <a:solidFill>
                      <a:srgbClr val="D6F1F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8"/>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Afronding deel 1</a:t>
            </a:r>
            <a:endParaRPr sz="3000">
              <a:solidFill>
                <a:srgbClr val="455B99"/>
              </a:solidFill>
            </a:endParaRPr>
          </a:p>
        </p:txBody>
      </p:sp>
      <p:pic>
        <p:nvPicPr>
          <p:cNvPr id="150" name="Google Shape;150;p28" title="DD-PO-MB-je-eerste-mobiele-telefoon-deel-1-13.jpg"/>
          <p:cNvPicPr preferRelativeResize="0"/>
          <p:nvPr/>
        </p:nvPicPr>
        <p:blipFill>
          <a:blip r:embed="rId4">
            <a:alphaModFix/>
          </a:blip>
          <a:stretch>
            <a:fillRect/>
          </a:stretch>
        </p:blipFill>
        <p:spPr>
          <a:xfrm>
            <a:off x="551125" y="1401300"/>
            <a:ext cx="8041750" cy="3208650"/>
          </a:xfrm>
          <a:prstGeom prst="rect">
            <a:avLst/>
          </a:prstGeom>
          <a:noFill/>
          <a:ln>
            <a:noFill/>
          </a:ln>
        </p:spPr>
      </p:pic>
      <p:pic>
        <p:nvPicPr>
          <p:cNvPr id="151" name="Google Shape;151;p28" title="play-button-zwart.png">
            <a:hlinkClick r:id="rId5"/>
          </p:cNvPr>
          <p:cNvPicPr preferRelativeResize="0"/>
          <p:nvPr/>
        </p:nvPicPr>
        <p:blipFill>
          <a:blip r:embed="rId6">
            <a:alphaModFix/>
          </a:blip>
          <a:stretch>
            <a:fillRect/>
          </a:stretch>
        </p:blipFill>
        <p:spPr>
          <a:xfrm>
            <a:off x="6376146" y="768959"/>
            <a:ext cx="528301" cy="528325"/>
          </a:xfrm>
          <a:prstGeom prst="rect">
            <a:avLst/>
          </a:prstGeom>
          <a:noFill/>
          <a:ln>
            <a:noFill/>
          </a:ln>
        </p:spPr>
      </p:pic>
      <p:sp>
        <p:nvSpPr>
          <p:cNvPr id="152" name="Google Shape;152;p28"/>
          <p:cNvSpPr txBox="1"/>
          <p:nvPr/>
        </p:nvSpPr>
        <p:spPr>
          <a:xfrm>
            <a:off x="6941150" y="802275"/>
            <a:ext cx="1460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800" u="sng">
                <a:solidFill>
                  <a:schemeClr val="hlink"/>
                </a:solidFill>
                <a:hlinkClick r:id="rId7"/>
              </a:rPr>
              <a:t>Bekijk</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Iedereen een telefoon!</a:t>
            </a:r>
            <a:endParaRPr sz="3000">
              <a:solidFill>
                <a:srgbClr val="455B99"/>
              </a:solidFill>
            </a:endParaRPr>
          </a:p>
        </p:txBody>
      </p:sp>
      <p:pic>
        <p:nvPicPr>
          <p:cNvPr id="59" name="Google Shape;59;p14" title="DD-PO-MB-je-eerste-mobiele-telefoon-deel-1-2.png"/>
          <p:cNvPicPr preferRelativeResize="0"/>
          <p:nvPr/>
        </p:nvPicPr>
        <p:blipFill>
          <a:blip r:embed="rId4">
            <a:alphaModFix/>
          </a:blip>
          <a:stretch>
            <a:fillRect/>
          </a:stretch>
        </p:blipFill>
        <p:spPr>
          <a:xfrm>
            <a:off x="1968625" y="1267550"/>
            <a:ext cx="5206738" cy="3474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Vul je placemat in</a:t>
            </a:r>
            <a:endParaRPr sz="3000">
              <a:solidFill>
                <a:srgbClr val="455B99"/>
              </a:solidFill>
            </a:endParaRPr>
          </a:p>
        </p:txBody>
      </p:sp>
      <p:pic>
        <p:nvPicPr>
          <p:cNvPr id="65" name="Google Shape;65;p15" title="DD-PO-MB-je-eerste-mobiele-telefoon-deel-1-3.jpg"/>
          <p:cNvPicPr preferRelativeResize="0"/>
          <p:nvPr/>
        </p:nvPicPr>
        <p:blipFill>
          <a:blip r:embed="rId4">
            <a:alphaModFix/>
          </a:blip>
          <a:stretch>
            <a:fillRect/>
          </a:stretch>
        </p:blipFill>
        <p:spPr>
          <a:xfrm>
            <a:off x="2461663" y="1504700"/>
            <a:ext cx="4220675" cy="2987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De geschiedenis van de telefoon in het kort</a:t>
            </a:r>
            <a:endParaRPr sz="3000">
              <a:solidFill>
                <a:srgbClr val="455B99"/>
              </a:solidFill>
            </a:endParaRPr>
          </a:p>
        </p:txBody>
      </p:sp>
      <p:pic>
        <p:nvPicPr>
          <p:cNvPr id="71" name="Google Shape;71;p16" title="DD-PO-MB-je-eerste-mobiele-telefoon-deel-1-4.jpg"/>
          <p:cNvPicPr preferRelativeResize="0"/>
          <p:nvPr/>
        </p:nvPicPr>
        <p:blipFill rotWithShape="1">
          <a:blip r:embed="rId4">
            <a:alphaModFix/>
          </a:blip>
          <a:srcRect b="8701" l="0" r="0" t="29413"/>
          <a:stretch/>
        </p:blipFill>
        <p:spPr>
          <a:xfrm>
            <a:off x="693363" y="1401450"/>
            <a:ext cx="6348525" cy="2404325"/>
          </a:xfrm>
          <a:prstGeom prst="rect">
            <a:avLst/>
          </a:prstGeom>
          <a:noFill/>
          <a:ln>
            <a:noFill/>
          </a:ln>
        </p:spPr>
      </p:pic>
      <p:pic>
        <p:nvPicPr>
          <p:cNvPr descr="Ter gelegenheid van de uitvinding van de telefoon in 1876 organiseert het Haags Postmuseum een tentoonstelling getiteld '100 jaar telefoon'. Aandacht voor de geschiedenis van de telefonie. Beelden van diverse modellen van de telefoon, waaronder een beeldtelefoon, telefonisten verzorgen internationaal telefoonverkeer. Met archiefbeelden van een telefooncentrale en telefonistes die verbindingen verzorgen. &#10;Deze video of jouw TV-favoriet op DVD bestellen? &#10;Ga naar: http://zoeken.beeldengeluid.nl" id="72" name="Google Shape;72;p16" title="100 jaar telefonie (1976)">
            <a:hlinkClick r:id="rId5"/>
          </p:cNvPr>
          <p:cNvPicPr preferRelativeResize="0"/>
          <p:nvPr/>
        </p:nvPicPr>
        <p:blipFill>
          <a:blip r:embed="rId6">
            <a:alphaModFix/>
          </a:blip>
          <a:stretch>
            <a:fillRect/>
          </a:stretch>
        </p:blipFill>
        <p:spPr>
          <a:xfrm>
            <a:off x="6001975" y="3156450"/>
            <a:ext cx="2493350" cy="140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pic>
        <p:nvPicPr>
          <p:cNvPr id="77" name="Google Shape;77;p17" title="DD-PO-MB-je-eerste-mobiele-telefoon-deel-1-5.png"/>
          <p:cNvPicPr preferRelativeResize="0"/>
          <p:nvPr/>
        </p:nvPicPr>
        <p:blipFill rotWithShape="1">
          <a:blip r:embed="rId4">
            <a:alphaModFix/>
          </a:blip>
          <a:srcRect b="0" l="0" r="0" t="4021"/>
          <a:stretch/>
        </p:blipFill>
        <p:spPr>
          <a:xfrm>
            <a:off x="1169475" y="631450"/>
            <a:ext cx="6805050" cy="2733951"/>
          </a:xfrm>
          <a:prstGeom prst="rect">
            <a:avLst/>
          </a:prstGeom>
          <a:noFill/>
          <a:ln>
            <a:noFill/>
          </a:ln>
        </p:spPr>
      </p:pic>
      <p:pic>
        <p:nvPicPr>
          <p:cNvPr descr="Frans Bromet interviewde in 1998 verschillende mensen over het nut van een mobiele telefoon." id="78" name="Google Shape;78;p17" title="Mobiel bellen in 1998 door Frans Bromet">
            <a:hlinkClick r:id="rId5"/>
          </p:cNvPr>
          <p:cNvPicPr preferRelativeResize="0"/>
          <p:nvPr/>
        </p:nvPicPr>
        <p:blipFill>
          <a:blip r:embed="rId6">
            <a:alphaModFix/>
          </a:blip>
          <a:stretch>
            <a:fillRect/>
          </a:stretch>
        </p:blipFill>
        <p:spPr>
          <a:xfrm>
            <a:off x="2529525" y="3394750"/>
            <a:ext cx="2000113" cy="1125067"/>
          </a:xfrm>
          <a:prstGeom prst="rect">
            <a:avLst/>
          </a:prstGeom>
          <a:noFill/>
          <a:ln>
            <a:noFill/>
          </a:ln>
        </p:spPr>
      </p:pic>
      <p:pic>
        <p:nvPicPr>
          <p:cNvPr descr="Documentairemaker Frans Bromet maakte in 1998 een filmpje waarin mensen vertellen totaal geen behoefte te hebben aan een mobiele telefoon. Het filmpje kreeg een cultstatus en Emma van YUNG DWDD zocht de hoofdrolspelers 21 jaar later weer op.&#10;&#10;-------------------&#10;Bekijk ook onze YouTube-playlists:&#10;&#10;Alle YUNG DWDD-video's: http://bit.ly/yungdwdd&#10;&#10;DWDD-highlights terugkijken: http://bit.ly/dwdd_terugkijken&#10;&#10;Alle muziek achter elkaar: http://bit.ly/DWDDdeMINUUT&#10;-------------------&#10;Op ons Spotify-account vind je alle artiesten uit DWDD in één grote afspeellijst: http://ow.ly/VKak306GlVU&#10;&#10;#DWDD" id="79" name="Google Shape;79;p17" title="MOBIEL BELLEN: 1998 vs NU | YUNG DWDD">
            <a:hlinkClick r:id="rId7"/>
          </p:cNvPr>
          <p:cNvPicPr preferRelativeResize="0"/>
          <p:nvPr/>
        </p:nvPicPr>
        <p:blipFill>
          <a:blip r:embed="rId8">
            <a:alphaModFix/>
          </a:blip>
          <a:stretch>
            <a:fillRect/>
          </a:stretch>
        </p:blipFill>
        <p:spPr>
          <a:xfrm>
            <a:off x="4614337" y="3394758"/>
            <a:ext cx="2000113" cy="11250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8"/>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Mobiele telefonie nu</a:t>
            </a:r>
            <a:endParaRPr sz="3000">
              <a:solidFill>
                <a:srgbClr val="455B99"/>
              </a:solidFill>
            </a:endParaRPr>
          </a:p>
        </p:txBody>
      </p:sp>
      <p:pic>
        <p:nvPicPr>
          <p:cNvPr id="85" name="Google Shape;85;p18" title="DD-PO-MB-je-eerste-mobiele-telefoon-deel-1-6.png"/>
          <p:cNvPicPr preferRelativeResize="0"/>
          <p:nvPr/>
        </p:nvPicPr>
        <p:blipFill rotWithShape="1">
          <a:blip r:embed="rId4">
            <a:alphaModFix/>
          </a:blip>
          <a:srcRect b="0" l="0" r="0" t="4698"/>
          <a:stretch/>
        </p:blipFill>
        <p:spPr>
          <a:xfrm>
            <a:off x="1464550" y="1364625"/>
            <a:ext cx="6214900" cy="3310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9"/>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Een telefoon:</a:t>
            </a:r>
            <a:endParaRPr sz="3000">
              <a:solidFill>
                <a:srgbClr val="455B99"/>
              </a:solidFill>
            </a:endParaRPr>
          </a:p>
          <a:p>
            <a:pPr indent="0" lvl="0" marL="0" rtl="0" algn="l">
              <a:spcBef>
                <a:spcPts val="0"/>
              </a:spcBef>
              <a:spcAft>
                <a:spcPts val="0"/>
              </a:spcAft>
              <a:buNone/>
            </a:pPr>
            <a:r>
              <a:rPr lang="nl" sz="3000">
                <a:solidFill>
                  <a:srgbClr val="455B99"/>
                </a:solidFill>
              </a:rPr>
              <a:t>waarom wel of</a:t>
            </a:r>
            <a:endParaRPr sz="3000">
              <a:solidFill>
                <a:srgbClr val="455B99"/>
              </a:solidFill>
            </a:endParaRPr>
          </a:p>
          <a:p>
            <a:pPr indent="0" lvl="0" marL="0" rtl="0" algn="l">
              <a:spcBef>
                <a:spcPts val="0"/>
              </a:spcBef>
              <a:spcAft>
                <a:spcPts val="0"/>
              </a:spcAft>
              <a:buNone/>
            </a:pPr>
            <a:r>
              <a:rPr lang="nl" sz="3000">
                <a:solidFill>
                  <a:srgbClr val="455B99"/>
                </a:solidFill>
              </a:rPr>
              <a:t>waarom niet?</a:t>
            </a:r>
            <a:endParaRPr sz="3000">
              <a:solidFill>
                <a:srgbClr val="455B99"/>
              </a:solidFill>
            </a:endParaRPr>
          </a:p>
        </p:txBody>
      </p:sp>
      <p:pic>
        <p:nvPicPr>
          <p:cNvPr id="91" name="Google Shape;91;p19" title="DD-PO-MB-je-eerste-mobiele-telefoon-deel-1-1.jpg"/>
          <p:cNvPicPr preferRelativeResize="0"/>
          <p:nvPr/>
        </p:nvPicPr>
        <p:blipFill>
          <a:blip r:embed="rId4">
            <a:alphaModFix/>
          </a:blip>
          <a:stretch>
            <a:fillRect/>
          </a:stretch>
        </p:blipFill>
        <p:spPr>
          <a:xfrm>
            <a:off x="3926175" y="1041063"/>
            <a:ext cx="4610500" cy="3061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0"/>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Hoe werkt mobiele telefonie?</a:t>
            </a:r>
            <a:endParaRPr sz="3000">
              <a:solidFill>
                <a:srgbClr val="455B99"/>
              </a:solidFill>
            </a:endParaRPr>
          </a:p>
        </p:txBody>
      </p:sp>
      <p:pic>
        <p:nvPicPr>
          <p:cNvPr id="97" name="Google Shape;97;p20" title="DD-PO-MB-je-eerste-mobiele-telefoon-deel-1-7.png">
            <a:hlinkClick r:id="rId4"/>
          </p:cNvPr>
          <p:cNvPicPr preferRelativeResize="0"/>
          <p:nvPr/>
        </p:nvPicPr>
        <p:blipFill>
          <a:blip r:embed="rId5">
            <a:alphaModFix/>
          </a:blip>
          <a:stretch>
            <a:fillRect/>
          </a:stretch>
        </p:blipFill>
        <p:spPr>
          <a:xfrm>
            <a:off x="2047100" y="1364625"/>
            <a:ext cx="5049799" cy="3196900"/>
          </a:xfrm>
          <a:prstGeom prst="rect">
            <a:avLst/>
          </a:prstGeom>
          <a:noFill/>
          <a:ln>
            <a:noFill/>
          </a:ln>
        </p:spPr>
      </p:pic>
      <p:sp>
        <p:nvSpPr>
          <p:cNvPr id="98" name="Google Shape;98;p20"/>
          <p:cNvSpPr txBox="1"/>
          <p:nvPr/>
        </p:nvSpPr>
        <p:spPr>
          <a:xfrm>
            <a:off x="4535325" y="4774200"/>
            <a:ext cx="4226400" cy="36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200">
                <a:solidFill>
                  <a:srgbClr val="FFFFFF"/>
                </a:solidFill>
              </a:rPr>
              <a:t>Bron: De telefoon (Noordhoff Uitgevers)</a:t>
            </a:r>
            <a:endParaRPr sz="1200">
              <a:solidFill>
                <a:srgbClr val="FFFFFF"/>
              </a:solidFill>
            </a:endParaRPr>
          </a:p>
        </p:txBody>
      </p:sp>
      <p:pic>
        <p:nvPicPr>
          <p:cNvPr id="99" name="Google Shape;99;p20" title="play-button-zwart.png">
            <a:hlinkClick r:id="rId6"/>
          </p:cNvPr>
          <p:cNvPicPr preferRelativeResize="0"/>
          <p:nvPr/>
        </p:nvPicPr>
        <p:blipFill>
          <a:blip r:embed="rId7">
            <a:alphaModFix/>
          </a:blip>
          <a:stretch>
            <a:fillRect/>
          </a:stretch>
        </p:blipFill>
        <p:spPr>
          <a:xfrm>
            <a:off x="4204288" y="2595362"/>
            <a:ext cx="735426" cy="7354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1"/>
          <p:cNvSpPr txBox="1"/>
          <p:nvPr/>
        </p:nvSpPr>
        <p:spPr>
          <a:xfrm>
            <a:off x="762575" y="930225"/>
            <a:ext cx="31629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Technische onderdelen van een mobiele telefoon</a:t>
            </a:r>
            <a:endParaRPr sz="3000">
              <a:solidFill>
                <a:srgbClr val="455B99"/>
              </a:solidFill>
            </a:endParaRPr>
          </a:p>
        </p:txBody>
      </p:sp>
      <p:pic>
        <p:nvPicPr>
          <p:cNvPr id="105" name="Google Shape;105;p21" title="DD-PO-MB-je-eerste-mobiele-telefoon-deel-1-8.png"/>
          <p:cNvPicPr preferRelativeResize="0"/>
          <p:nvPr/>
        </p:nvPicPr>
        <p:blipFill>
          <a:blip r:embed="rId4">
            <a:alphaModFix/>
          </a:blip>
          <a:stretch>
            <a:fillRect/>
          </a:stretch>
        </p:blipFill>
        <p:spPr>
          <a:xfrm>
            <a:off x="4130050" y="974900"/>
            <a:ext cx="4267225" cy="31937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16075F-565F-4DA6-9F28-722E24CAA3C4}"/>
</file>

<file path=customXml/itemProps2.xml><?xml version="1.0" encoding="utf-8"?>
<ds:datastoreItem xmlns:ds="http://schemas.openxmlformats.org/officeDocument/2006/customXml" ds:itemID="{8AC8738A-B25D-4E2D-BD6B-FAFC49F78340}"/>
</file>

<file path=customXml/itemProps3.xml><?xml version="1.0" encoding="utf-8"?>
<ds:datastoreItem xmlns:ds="http://schemas.openxmlformats.org/officeDocument/2006/customXml" ds:itemID="{83E2DABC-2D9F-4DA4-AA77-84F7F21F0D8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