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1.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3.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b0597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b0597b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644815905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64481590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64481590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464481590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6448159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6448159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64481590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64481590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64481590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64481590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2b0597b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2b0597b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64481590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464481590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644815905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644815905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64481590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64481590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64481590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64481590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4.jpg"/><Relationship Id="rId5" Type="http://schemas.openxmlformats.org/officeDocument/2006/relationships/hyperlink" Target="http://www.youtube.com/watch?v=VQqYkeFSC9Y" TargetMode="External"/><Relationship Id="rId6"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hyperlink" Target="https://www.youtube.com/watch?v=3n8eSe5mYVo" TargetMode="External"/><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2"/>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Ethisch vraagstuk:</a:t>
            </a:r>
            <a:endParaRPr sz="3000">
              <a:solidFill>
                <a:srgbClr val="455B99"/>
              </a:solidFill>
            </a:endParaRPr>
          </a:p>
          <a:p>
            <a:pPr indent="0" lvl="0" marL="0" rtl="0" algn="ctr">
              <a:spcBef>
                <a:spcPts val="0"/>
              </a:spcBef>
              <a:spcAft>
                <a:spcPts val="0"/>
              </a:spcAft>
              <a:buNone/>
            </a:pPr>
            <a:r>
              <a:rPr lang="nl" sz="3000">
                <a:solidFill>
                  <a:srgbClr val="455B99"/>
                </a:solidFill>
              </a:rPr>
              <a:t>Een groepsapp met de klas?</a:t>
            </a:r>
            <a:endParaRPr sz="3000">
              <a:solidFill>
                <a:srgbClr val="455B99"/>
              </a:solidFill>
            </a:endParaRPr>
          </a:p>
        </p:txBody>
      </p:sp>
      <p:pic>
        <p:nvPicPr>
          <p:cNvPr id="111" name="Google Shape;111;p22" title="DD-PO-MB-je-eerste-mobiele-telefoon-deel-2-10.jpg"/>
          <p:cNvPicPr preferRelativeResize="0"/>
          <p:nvPr/>
        </p:nvPicPr>
        <p:blipFill>
          <a:blip r:embed="rId4">
            <a:alphaModFix/>
          </a:blip>
          <a:stretch>
            <a:fillRect/>
          </a:stretch>
        </p:blipFill>
        <p:spPr>
          <a:xfrm>
            <a:off x="1266950" y="1971925"/>
            <a:ext cx="4490451" cy="2525875"/>
          </a:xfrm>
          <a:prstGeom prst="rect">
            <a:avLst/>
          </a:prstGeom>
          <a:noFill/>
          <a:ln>
            <a:noFill/>
          </a:ln>
        </p:spPr>
      </p:pic>
      <p:pic>
        <p:nvPicPr>
          <p:cNvPr id="112" name="Google Shape;112;p22" title="DD-PO-MB-je-eerste-mobiele-telefoon-deel-2-11.png"/>
          <p:cNvPicPr preferRelativeResize="0"/>
          <p:nvPr/>
        </p:nvPicPr>
        <p:blipFill>
          <a:blip r:embed="rId5">
            <a:alphaModFix/>
          </a:blip>
          <a:stretch>
            <a:fillRect/>
          </a:stretch>
        </p:blipFill>
        <p:spPr>
          <a:xfrm>
            <a:off x="6051632" y="2306513"/>
            <a:ext cx="1825418" cy="18567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3"/>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Afsluiting en terugblik</a:t>
            </a:r>
            <a:endParaRPr sz="3000">
              <a:solidFill>
                <a:srgbClr val="455B99"/>
              </a:solidFill>
            </a:endParaRPr>
          </a:p>
        </p:txBody>
      </p:sp>
      <p:pic>
        <p:nvPicPr>
          <p:cNvPr id="118" name="Google Shape;118;p23" title="DD-PO-MB-je-eerste-mobiele-telefoon-deel-2-1.jpg"/>
          <p:cNvPicPr preferRelativeResize="0"/>
          <p:nvPr/>
        </p:nvPicPr>
        <p:blipFill>
          <a:blip r:embed="rId4">
            <a:alphaModFix/>
          </a:blip>
          <a:stretch>
            <a:fillRect/>
          </a:stretch>
        </p:blipFill>
        <p:spPr>
          <a:xfrm>
            <a:off x="1790650" y="1460425"/>
            <a:ext cx="5562701" cy="316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Terugblik deel 1</a:t>
            </a:r>
            <a:endParaRPr sz="3000">
              <a:solidFill>
                <a:srgbClr val="455B99"/>
              </a:solidFill>
            </a:endParaRPr>
          </a:p>
        </p:txBody>
      </p:sp>
      <p:pic>
        <p:nvPicPr>
          <p:cNvPr id="59" name="Google Shape;59;p14" title="DD-PO-MB-je-eerste-mobiele-telefoon-deel-1-3.jpg"/>
          <p:cNvPicPr preferRelativeResize="0"/>
          <p:nvPr/>
        </p:nvPicPr>
        <p:blipFill>
          <a:blip r:embed="rId4">
            <a:alphaModFix/>
          </a:blip>
          <a:stretch>
            <a:fillRect/>
          </a:stretch>
        </p:blipFill>
        <p:spPr>
          <a:xfrm>
            <a:off x="2461663" y="1504700"/>
            <a:ext cx="4220675" cy="2987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Iedereen een telefoon!</a:t>
            </a:r>
            <a:endParaRPr sz="3000">
              <a:solidFill>
                <a:srgbClr val="455B99"/>
              </a:solidFill>
            </a:endParaRPr>
          </a:p>
        </p:txBody>
      </p:sp>
      <p:pic>
        <p:nvPicPr>
          <p:cNvPr id="65" name="Google Shape;65;p15" title="DD-PO-MB-je-eerste-mobiele-telefoon-deel-1-2.png"/>
          <p:cNvPicPr preferRelativeResize="0"/>
          <p:nvPr/>
        </p:nvPicPr>
        <p:blipFill>
          <a:blip r:embed="rId4">
            <a:alphaModFix/>
          </a:blip>
          <a:stretch>
            <a:fillRect/>
          </a:stretch>
        </p:blipFill>
        <p:spPr>
          <a:xfrm>
            <a:off x="1968625" y="1267550"/>
            <a:ext cx="5206738" cy="3474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Afspraak is afspraak</a:t>
            </a:r>
            <a:endParaRPr sz="3000">
              <a:solidFill>
                <a:srgbClr val="455B99"/>
              </a:solidFill>
            </a:endParaRPr>
          </a:p>
        </p:txBody>
      </p:sp>
      <p:pic>
        <p:nvPicPr>
          <p:cNvPr id="71" name="Google Shape;71;p16" title="DD-PO-MB-je-eerste-mobiele-telefoon-deel-2-4.jpg"/>
          <p:cNvPicPr preferRelativeResize="0"/>
          <p:nvPr/>
        </p:nvPicPr>
        <p:blipFill>
          <a:blip r:embed="rId4">
            <a:alphaModFix/>
          </a:blip>
          <a:stretch>
            <a:fillRect/>
          </a:stretch>
        </p:blipFill>
        <p:spPr>
          <a:xfrm>
            <a:off x="2788063" y="1260200"/>
            <a:ext cx="3567875" cy="3474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nvSpPr>
        <p:spPr>
          <a:xfrm>
            <a:off x="762575" y="930225"/>
            <a:ext cx="3809400" cy="1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Maak afspraken. </a:t>
            </a:r>
            <a:endParaRPr sz="3000">
              <a:solidFill>
                <a:srgbClr val="455B99"/>
              </a:solidFill>
            </a:endParaRPr>
          </a:p>
          <a:p>
            <a:pPr indent="0" lvl="0" marL="0" rtl="0" algn="l">
              <a:spcBef>
                <a:spcPts val="0"/>
              </a:spcBef>
              <a:spcAft>
                <a:spcPts val="0"/>
              </a:spcAft>
              <a:buNone/>
            </a:pPr>
            <a:r>
              <a:rPr lang="nl" sz="3000">
                <a:solidFill>
                  <a:srgbClr val="455B99"/>
                </a:solidFill>
              </a:rPr>
              <a:t>Voorkom ruzie!</a:t>
            </a:r>
            <a:endParaRPr sz="3000">
              <a:solidFill>
                <a:srgbClr val="455B99"/>
              </a:solidFill>
            </a:endParaRPr>
          </a:p>
        </p:txBody>
      </p:sp>
      <p:sp>
        <p:nvSpPr>
          <p:cNvPr id="77" name="Google Shape;77;p17"/>
          <p:cNvSpPr txBox="1"/>
          <p:nvPr/>
        </p:nvSpPr>
        <p:spPr>
          <a:xfrm>
            <a:off x="762575" y="2061825"/>
            <a:ext cx="3933300" cy="1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Bedenk goede regels voor telefoongebruik:</a:t>
            </a:r>
            <a:endParaRPr sz="2000">
              <a:solidFill>
                <a:srgbClr val="455B99"/>
              </a:solidFill>
            </a:endParaRPr>
          </a:p>
          <a:p>
            <a:pPr indent="-355600" lvl="0" marL="457200" rtl="0" algn="l">
              <a:spcBef>
                <a:spcPts val="0"/>
              </a:spcBef>
              <a:spcAft>
                <a:spcPts val="0"/>
              </a:spcAft>
              <a:buClr>
                <a:srgbClr val="455B99"/>
              </a:buClr>
              <a:buSzPts val="2000"/>
              <a:buChar char="●"/>
            </a:pPr>
            <a:r>
              <a:rPr lang="nl" sz="2000">
                <a:solidFill>
                  <a:srgbClr val="455B99"/>
                </a:solidFill>
              </a:rPr>
              <a:t>Waarvoor?</a:t>
            </a:r>
            <a:endParaRPr sz="2000">
              <a:solidFill>
                <a:srgbClr val="455B99"/>
              </a:solidFill>
            </a:endParaRPr>
          </a:p>
          <a:p>
            <a:pPr indent="-355600" lvl="0" marL="457200" rtl="0" algn="l">
              <a:spcBef>
                <a:spcPts val="0"/>
              </a:spcBef>
              <a:spcAft>
                <a:spcPts val="0"/>
              </a:spcAft>
              <a:buClr>
                <a:srgbClr val="455B99"/>
              </a:buClr>
              <a:buSzPts val="2000"/>
              <a:buChar char="●"/>
            </a:pPr>
            <a:r>
              <a:rPr lang="nl" sz="2000">
                <a:solidFill>
                  <a:srgbClr val="455B99"/>
                </a:solidFill>
              </a:rPr>
              <a:t>Wanneer?</a:t>
            </a:r>
            <a:endParaRPr sz="2000">
              <a:solidFill>
                <a:srgbClr val="455B99"/>
              </a:solidFill>
            </a:endParaRPr>
          </a:p>
          <a:p>
            <a:pPr indent="-355600" lvl="0" marL="457200" rtl="0" algn="l">
              <a:spcBef>
                <a:spcPts val="0"/>
              </a:spcBef>
              <a:spcAft>
                <a:spcPts val="0"/>
              </a:spcAft>
              <a:buClr>
                <a:srgbClr val="455B99"/>
              </a:buClr>
              <a:buSzPts val="2000"/>
              <a:buChar char="●"/>
            </a:pPr>
            <a:r>
              <a:rPr lang="nl" sz="2000">
                <a:solidFill>
                  <a:srgbClr val="455B99"/>
                </a:solidFill>
              </a:rPr>
              <a:t>Waar?</a:t>
            </a:r>
            <a:endParaRPr sz="2000">
              <a:solidFill>
                <a:srgbClr val="455B99"/>
              </a:solidFill>
            </a:endParaRPr>
          </a:p>
          <a:p>
            <a:pPr indent="-355600" lvl="0" marL="457200" rtl="0" algn="l">
              <a:spcBef>
                <a:spcPts val="0"/>
              </a:spcBef>
              <a:spcAft>
                <a:spcPts val="0"/>
              </a:spcAft>
              <a:buClr>
                <a:srgbClr val="455B99"/>
              </a:buClr>
              <a:buSzPts val="2000"/>
              <a:buChar char="●"/>
            </a:pPr>
            <a:r>
              <a:rPr lang="nl" sz="2000">
                <a:solidFill>
                  <a:srgbClr val="455B99"/>
                </a:solidFill>
              </a:rPr>
              <a:t>Hoe lang?</a:t>
            </a:r>
            <a:endParaRPr sz="2000">
              <a:solidFill>
                <a:srgbClr val="455B99"/>
              </a:solidFill>
            </a:endParaRPr>
          </a:p>
        </p:txBody>
      </p:sp>
      <p:pic>
        <p:nvPicPr>
          <p:cNvPr id="78" name="Google Shape;78;p17" title="DD-PO-MB-je-eerste-mobiele-telefoon-deel-2-5.jpg"/>
          <p:cNvPicPr preferRelativeResize="0"/>
          <p:nvPr/>
        </p:nvPicPr>
        <p:blipFill>
          <a:blip r:embed="rId4">
            <a:alphaModFix/>
          </a:blip>
          <a:stretch>
            <a:fillRect/>
          </a:stretch>
        </p:blipFill>
        <p:spPr>
          <a:xfrm>
            <a:off x="4195250" y="903750"/>
            <a:ext cx="4143324" cy="33360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pic>
        <p:nvPicPr>
          <p:cNvPr id="83" name="Google Shape;83;p18" title="DD-PO-MB-je-eerste-mobiele-telefoon-deel-2-6.jpg"/>
          <p:cNvPicPr preferRelativeResize="0"/>
          <p:nvPr/>
        </p:nvPicPr>
        <p:blipFill rotWithShape="1">
          <a:blip r:embed="rId4">
            <a:alphaModFix/>
          </a:blip>
          <a:srcRect b="11073" l="50362" r="9396" t="24393"/>
          <a:stretch/>
        </p:blipFill>
        <p:spPr>
          <a:xfrm>
            <a:off x="6237225" y="2309575"/>
            <a:ext cx="2340625" cy="1746300"/>
          </a:xfrm>
          <a:prstGeom prst="rect">
            <a:avLst/>
          </a:prstGeom>
          <a:noFill/>
          <a:ln>
            <a:noFill/>
          </a:ln>
        </p:spPr>
      </p:pic>
      <p:sp>
        <p:nvSpPr>
          <p:cNvPr id="84" name="Google Shape;84;p18"/>
          <p:cNvSpPr txBox="1"/>
          <p:nvPr/>
        </p:nvSpPr>
        <p:spPr>
          <a:xfrm>
            <a:off x="801900" y="701625"/>
            <a:ext cx="7540200" cy="11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Veilig gebruik: gezondheid</a:t>
            </a:r>
            <a:endParaRPr sz="3000">
              <a:solidFill>
                <a:srgbClr val="455B99"/>
              </a:solidFill>
            </a:endParaRPr>
          </a:p>
          <a:p>
            <a:pPr indent="0" lvl="0" marL="0" rtl="0" algn="ctr">
              <a:spcBef>
                <a:spcPts val="0"/>
              </a:spcBef>
              <a:spcAft>
                <a:spcPts val="0"/>
              </a:spcAft>
              <a:buNone/>
            </a:pPr>
            <a:r>
              <a:rPr i="1" lang="nl" sz="3000">
                <a:solidFill>
                  <a:srgbClr val="455B99"/>
                </a:solidFill>
              </a:rPr>
              <a:t>De 20-20-2 regel</a:t>
            </a:r>
            <a:endParaRPr i="1" sz="3000">
              <a:solidFill>
                <a:srgbClr val="455B99"/>
              </a:solidFill>
            </a:endParaRPr>
          </a:p>
        </p:txBody>
      </p:sp>
      <p:pic>
        <p:nvPicPr>
          <p:cNvPr id="85" name="Google Shape;85;p18" title="DD-PO-MB-je-eerste-mobiele-telefoon-deel-2-6.jpg"/>
          <p:cNvPicPr preferRelativeResize="0"/>
          <p:nvPr/>
        </p:nvPicPr>
        <p:blipFill rotWithShape="1">
          <a:blip r:embed="rId4">
            <a:alphaModFix/>
          </a:blip>
          <a:srcRect b="11886" l="5581" r="54177" t="23580"/>
          <a:stretch/>
        </p:blipFill>
        <p:spPr>
          <a:xfrm>
            <a:off x="572300" y="2824900"/>
            <a:ext cx="2340625" cy="1746300"/>
          </a:xfrm>
          <a:prstGeom prst="rect">
            <a:avLst/>
          </a:prstGeom>
          <a:noFill/>
          <a:ln>
            <a:noFill/>
          </a:ln>
        </p:spPr>
      </p:pic>
      <p:pic>
        <p:nvPicPr>
          <p:cNvPr descr="We werken meer thuis en de dagen worden korter. En dat betekent dat we des te meer tijd doorbrengen achter schermen. Houd je ogen in topconditie, ook tijdens de donkere wintermaanden!" id="86" name="Google Shape;86;p18" title="Geef je ogen rust met de 20-20-2 regel">
            <a:hlinkClick r:id="rId5"/>
          </p:cNvPr>
          <p:cNvPicPr preferRelativeResize="0"/>
          <p:nvPr/>
        </p:nvPicPr>
        <p:blipFill>
          <a:blip r:embed="rId6">
            <a:alphaModFix/>
          </a:blip>
          <a:stretch>
            <a:fillRect/>
          </a:stretch>
        </p:blipFill>
        <p:spPr>
          <a:xfrm>
            <a:off x="2848075" y="1891725"/>
            <a:ext cx="3447850" cy="1939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Veilig gebruik: privacy</a:t>
            </a:r>
            <a:endParaRPr sz="3000">
              <a:solidFill>
                <a:srgbClr val="455B99"/>
              </a:solidFill>
            </a:endParaRPr>
          </a:p>
        </p:txBody>
      </p:sp>
      <p:pic>
        <p:nvPicPr>
          <p:cNvPr id="92" name="Google Shape;92;p19" title="DD-PO-MB-je-eerste-mobiele-telefoon-deel-2-7.jpg"/>
          <p:cNvPicPr preferRelativeResize="0"/>
          <p:nvPr/>
        </p:nvPicPr>
        <p:blipFill>
          <a:blip r:embed="rId4">
            <a:alphaModFix/>
          </a:blip>
          <a:stretch>
            <a:fillRect/>
          </a:stretch>
        </p:blipFill>
        <p:spPr>
          <a:xfrm>
            <a:off x="2431975" y="1267550"/>
            <a:ext cx="4280060" cy="3474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0"/>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Social media: wat is dat?</a:t>
            </a:r>
            <a:endParaRPr sz="3000">
              <a:solidFill>
                <a:srgbClr val="455B99"/>
              </a:solidFill>
            </a:endParaRPr>
          </a:p>
        </p:txBody>
      </p:sp>
      <p:pic>
        <p:nvPicPr>
          <p:cNvPr id="98" name="Google Shape;98;p20" title="DD-PO-MB-je-eerste-mobiele-telefoon-deel-2-8.jpg"/>
          <p:cNvPicPr preferRelativeResize="0"/>
          <p:nvPr/>
        </p:nvPicPr>
        <p:blipFill>
          <a:blip r:embed="rId4">
            <a:alphaModFix/>
          </a:blip>
          <a:stretch>
            <a:fillRect/>
          </a:stretch>
        </p:blipFill>
        <p:spPr>
          <a:xfrm>
            <a:off x="1848988" y="1450775"/>
            <a:ext cx="5446026" cy="306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Social media: cyberpesten</a:t>
            </a:r>
            <a:endParaRPr sz="3000">
              <a:solidFill>
                <a:srgbClr val="455B99"/>
              </a:solidFill>
            </a:endParaRPr>
          </a:p>
        </p:txBody>
      </p:sp>
      <p:pic>
        <p:nvPicPr>
          <p:cNvPr id="104" name="Google Shape;104;p21"/>
          <p:cNvPicPr preferRelativeResize="0"/>
          <p:nvPr/>
        </p:nvPicPr>
        <p:blipFill rotWithShape="1">
          <a:blip r:embed="rId4">
            <a:alphaModFix/>
          </a:blip>
          <a:srcRect b="0" l="0" r="0" t="0"/>
          <a:stretch/>
        </p:blipFill>
        <p:spPr>
          <a:xfrm>
            <a:off x="1848988" y="1406025"/>
            <a:ext cx="5446026" cy="3182474"/>
          </a:xfrm>
          <a:prstGeom prst="rect">
            <a:avLst/>
          </a:prstGeom>
          <a:noFill/>
          <a:ln>
            <a:noFill/>
          </a:ln>
        </p:spPr>
      </p:pic>
      <p:pic>
        <p:nvPicPr>
          <p:cNvPr id="105" name="Google Shape;105;p21" title="play-button-zwart.png">
            <a:hlinkClick r:id="rId5"/>
          </p:cNvPr>
          <p:cNvPicPr preferRelativeResize="0"/>
          <p:nvPr/>
        </p:nvPicPr>
        <p:blipFill>
          <a:blip r:embed="rId6">
            <a:alphaModFix/>
          </a:blip>
          <a:stretch>
            <a:fillRect/>
          </a:stretch>
        </p:blipFill>
        <p:spPr>
          <a:xfrm>
            <a:off x="4204288" y="2629550"/>
            <a:ext cx="735426" cy="735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6FF099-B50A-4D8F-A593-5C640461AD8E}"/>
</file>

<file path=customXml/itemProps2.xml><?xml version="1.0" encoding="utf-8"?>
<ds:datastoreItem xmlns:ds="http://schemas.openxmlformats.org/officeDocument/2006/customXml" ds:itemID="{A6C84D1E-DC62-4485-9747-42F81A5E967C}"/>
</file>

<file path=customXml/itemProps3.xml><?xml version="1.0" encoding="utf-8"?>
<ds:datastoreItem xmlns:ds="http://schemas.openxmlformats.org/officeDocument/2006/customXml" ds:itemID="{E715A4F6-4275-4392-A9E2-E09CDFCD1A8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