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1" Type="http://schemas.openxmlformats.org/officeDocument/2006/relationships/slide" Target="slides/slide16.xml"/><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3.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24" Type="http://schemas.openxmlformats.org/officeDocument/2006/relationships/customXml" Target="../customXml/item2.xml"/><Relationship Id="rId15" Type="http://schemas.openxmlformats.org/officeDocument/2006/relationships/slide" Target="slides/slide10.xml"/><Relationship Id="rId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43a379158d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43a379158d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43a379158d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43a379158d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43a379158d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43a379158d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43a379158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43a379158d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43a379158d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43a379158d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43a379158d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43a379158d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43a379158d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43a379158d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43a379158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43a379158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3a37915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3a37915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3a379158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3a379158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43a379158d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43a379158d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43a379158d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43a379158d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3a379158d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43a379158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43a379158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43a379158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3a379158d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43a379158d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43a379158d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43a379158d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hyperlink" Target="http://www.bing.com/cha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3.jpg"/><Relationship Id="rId5" Type="http://schemas.openxmlformats.org/officeDocument/2006/relationships/hyperlink" Target="http://nos.nl/artikel/2463068-ai-blunder-pakt-duur-uit-voor-google-chatbot-verzint-feite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hyperlink" Target="https://vimeo.com/915521725" TargetMode="External"/><Relationship Id="rId5" Type="http://schemas.openxmlformats.org/officeDocument/2006/relationships/image" Target="../media/image15.png"/><Relationship Id="rId6" Type="http://schemas.openxmlformats.org/officeDocument/2006/relationships/hyperlink" Target="https://vimeo.com/915521725" TargetMode="External"/><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http://www.youtube.com/watch?v=LjgtORzV4js" TargetMode="External"/><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hyperlink" Target="http://www.youtube.com/watch?v=xF19oY_fk8k" TargetMode="External"/><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22"/>
          <p:cNvSpPr txBox="1"/>
          <p:nvPr/>
        </p:nvSpPr>
        <p:spPr>
          <a:xfrm>
            <a:off x="801900" y="701625"/>
            <a:ext cx="7540200" cy="11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3000">
                <a:solidFill>
                  <a:srgbClr val="455B99"/>
                </a:solidFill>
              </a:rPr>
              <a:t>Ga naar </a:t>
            </a:r>
            <a:r>
              <a:rPr b="1" lang="nl" sz="3000" u="sng">
                <a:solidFill>
                  <a:schemeClr val="hlink"/>
                </a:solidFill>
                <a:hlinkClick r:id="rId4"/>
              </a:rPr>
              <a:t>www.bing.com/chat</a:t>
            </a:r>
            <a:endParaRPr b="1" sz="3000">
              <a:solidFill>
                <a:srgbClr val="455B99"/>
              </a:solidFill>
            </a:endParaRPr>
          </a:p>
          <a:p>
            <a:pPr indent="0" lvl="0" marL="0" rtl="0" algn="ctr">
              <a:spcBef>
                <a:spcPts val="0"/>
              </a:spcBef>
              <a:spcAft>
                <a:spcPts val="0"/>
              </a:spcAft>
              <a:buNone/>
            </a:pPr>
            <a:r>
              <a:rPr b="1" lang="nl" sz="3000">
                <a:solidFill>
                  <a:srgbClr val="455B99"/>
                </a:solidFill>
              </a:rPr>
              <a:t>en geef de volgende opdracht:</a:t>
            </a:r>
            <a:endParaRPr b="1" sz="3000">
              <a:solidFill>
                <a:srgbClr val="455B99"/>
              </a:solidFill>
            </a:endParaRPr>
          </a:p>
        </p:txBody>
      </p:sp>
      <p:sp>
        <p:nvSpPr>
          <p:cNvPr id="112" name="Google Shape;112;p22"/>
          <p:cNvSpPr txBox="1"/>
          <p:nvPr/>
        </p:nvSpPr>
        <p:spPr>
          <a:xfrm>
            <a:off x="801900" y="1854150"/>
            <a:ext cx="7540200" cy="14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2000">
                <a:solidFill>
                  <a:srgbClr val="455B99"/>
                </a:solidFill>
              </a:rPr>
              <a:t>Bedenk een sprookje over [verzin een hoofdpersoon] en [verzin een ander personage]. Het speelt zich af in [bedenk een locatie]. Het moet aansluiten bij het thema: [bedenk een thema].</a:t>
            </a:r>
            <a:endParaRPr sz="2000">
              <a:solidFill>
                <a:srgbClr val="455B99"/>
              </a:solidFill>
            </a:endParaRPr>
          </a:p>
          <a:p>
            <a:pPr indent="0" lvl="0" marL="0" rtl="0" algn="ctr">
              <a:spcBef>
                <a:spcPts val="0"/>
              </a:spcBef>
              <a:spcAft>
                <a:spcPts val="0"/>
              </a:spcAft>
              <a:buNone/>
            </a:pPr>
            <a:r>
              <a:rPr lang="nl" sz="2000">
                <a:solidFill>
                  <a:srgbClr val="455B99"/>
                </a:solidFill>
              </a:rPr>
              <a:t>Het verhaal moet ongeveer 30 regels lang zijn.</a:t>
            </a:r>
            <a:endParaRPr sz="2000">
              <a:solidFill>
                <a:srgbClr val="455B99"/>
              </a:solidFill>
            </a:endParaRPr>
          </a:p>
        </p:txBody>
      </p:sp>
      <p:sp>
        <p:nvSpPr>
          <p:cNvPr id="113" name="Google Shape;113;p22"/>
          <p:cNvSpPr/>
          <p:nvPr/>
        </p:nvSpPr>
        <p:spPr>
          <a:xfrm rot="900041">
            <a:off x="6933893" y="2890877"/>
            <a:ext cx="2061966" cy="2061966"/>
          </a:xfrm>
          <a:prstGeom prst="ellipse">
            <a:avLst/>
          </a:prstGeom>
          <a:solidFill>
            <a:srgbClr val="F8C82E"/>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nl" sz="1000"/>
              <a:t>Log in met een</a:t>
            </a:r>
            <a:endParaRPr sz="1000"/>
          </a:p>
          <a:p>
            <a:pPr indent="0" lvl="0" marL="0" rtl="0" algn="ctr">
              <a:spcBef>
                <a:spcPts val="0"/>
              </a:spcBef>
              <a:spcAft>
                <a:spcPts val="0"/>
              </a:spcAft>
              <a:buClr>
                <a:schemeClr val="dk1"/>
              </a:buClr>
              <a:buSzPts val="1100"/>
              <a:buFont typeface="Arial"/>
              <a:buNone/>
            </a:pPr>
            <a:r>
              <a:rPr lang="nl" sz="1000"/>
              <a:t>Microsoft account om</a:t>
            </a:r>
            <a:endParaRPr sz="1000"/>
          </a:p>
          <a:p>
            <a:pPr indent="0" lvl="0" marL="0" rtl="0" algn="ctr">
              <a:spcBef>
                <a:spcPts val="0"/>
              </a:spcBef>
              <a:spcAft>
                <a:spcPts val="0"/>
              </a:spcAft>
              <a:buClr>
                <a:schemeClr val="dk1"/>
              </a:buClr>
              <a:buSzPts val="1100"/>
              <a:buFont typeface="Arial"/>
              <a:buNone/>
            </a:pPr>
            <a:r>
              <a:rPr lang="nl" sz="1000"/>
              <a:t>ook een afbeelding</a:t>
            </a:r>
            <a:endParaRPr sz="1000"/>
          </a:p>
          <a:p>
            <a:pPr indent="0" lvl="0" marL="0" rtl="0" algn="ctr">
              <a:spcBef>
                <a:spcPts val="0"/>
              </a:spcBef>
              <a:spcAft>
                <a:spcPts val="0"/>
              </a:spcAft>
              <a:buNone/>
            </a:pPr>
            <a:r>
              <a:rPr lang="nl" sz="1000"/>
              <a:t>bij het verhaal te laten genereren. Voeg hiervoor onderstaand prompt toe: </a:t>
            </a:r>
            <a:r>
              <a:rPr i="1" lang="nl" sz="1000"/>
              <a:t>Maak ook een bijpassende afbeelding bij het sprookje.</a:t>
            </a:r>
            <a:endParaRPr i="1" sz="1000"/>
          </a:p>
        </p:txBody>
      </p:sp>
      <p:sp>
        <p:nvSpPr>
          <p:cNvPr id="114" name="Google Shape;114;p22"/>
          <p:cNvSpPr/>
          <p:nvPr/>
        </p:nvSpPr>
        <p:spPr>
          <a:xfrm>
            <a:off x="5168750" y="3404500"/>
            <a:ext cx="2049000" cy="2049000"/>
          </a:xfrm>
          <a:prstGeom prst="ellipse">
            <a:avLst/>
          </a:prstGeom>
          <a:solidFill>
            <a:srgbClr val="F8C82E"/>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1000"/>
              <a:t>Nog een chatbot proberen? De chatbot Perplexity kun je ook zonder inlog gebruiken. Deze genereert geen afbeeldingen. www.perplexity.ai</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CEC"/>
        </a:solidFill>
      </p:bgPr>
    </p:bg>
    <p:spTree>
      <p:nvGrpSpPr>
        <p:cNvPr id="118" name="Shape 118"/>
        <p:cNvGrpSpPr/>
        <p:nvPr/>
      </p:nvGrpSpPr>
      <p:grpSpPr>
        <a:xfrm>
          <a:off x="0" y="0"/>
          <a:ext cx="0" cy="0"/>
          <a:chOff x="0" y="0"/>
          <a:chExt cx="0" cy="0"/>
        </a:xfrm>
      </p:grpSpPr>
      <p:pic>
        <p:nvPicPr>
          <p:cNvPr id="119" name="Google Shape;119;p23"/>
          <p:cNvPicPr preferRelativeResize="0"/>
          <p:nvPr/>
        </p:nvPicPr>
        <p:blipFill>
          <a:blip r:embed="rId3">
            <a:alphaModFix/>
          </a:blip>
          <a:stretch>
            <a:fillRect/>
          </a:stretch>
        </p:blipFill>
        <p:spPr>
          <a:xfrm>
            <a:off x="278175" y="145600"/>
            <a:ext cx="2028125" cy="571750"/>
          </a:xfrm>
          <a:prstGeom prst="rect">
            <a:avLst/>
          </a:prstGeom>
          <a:noFill/>
          <a:ln>
            <a:noFill/>
          </a:ln>
        </p:spPr>
      </p:pic>
      <p:sp>
        <p:nvSpPr>
          <p:cNvPr id="120" name="Google Shape;120;p23"/>
          <p:cNvSpPr txBox="1"/>
          <p:nvPr/>
        </p:nvSpPr>
        <p:spPr>
          <a:xfrm>
            <a:off x="2236050" y="1740750"/>
            <a:ext cx="4671900" cy="1662000"/>
          </a:xfrm>
          <a:prstGeom prst="rect">
            <a:avLst/>
          </a:prstGeom>
          <a:solidFill>
            <a:schemeClr val="lt1"/>
          </a:solidFill>
          <a:ln>
            <a:noFill/>
          </a:ln>
        </p:spPr>
        <p:txBody>
          <a:bodyPr anchorCtr="0" anchor="t" bIns="270000" lIns="270000" spcFirstLastPara="1" rIns="270000" wrap="square" tIns="270000">
            <a:noAutofit/>
          </a:bodyPr>
          <a:lstStyle/>
          <a:p>
            <a:pPr indent="0" lvl="0" marL="0" rtl="0" algn="ctr">
              <a:spcBef>
                <a:spcPts val="0"/>
              </a:spcBef>
              <a:spcAft>
                <a:spcPts val="0"/>
              </a:spcAft>
              <a:buClr>
                <a:schemeClr val="dk1"/>
              </a:buClr>
              <a:buSzPts val="1100"/>
              <a:buFont typeface="Arial"/>
              <a:buNone/>
            </a:pPr>
            <a:r>
              <a:rPr lang="nl" sz="1800">
                <a:solidFill>
                  <a:srgbClr val="455B99"/>
                </a:solidFill>
              </a:rPr>
              <a:t>Hoe kunnen we ervoor zorgen dat</a:t>
            </a:r>
            <a:endParaRPr sz="1800">
              <a:solidFill>
                <a:srgbClr val="455B99"/>
              </a:solidFill>
            </a:endParaRPr>
          </a:p>
          <a:p>
            <a:pPr indent="0" lvl="0" marL="0" rtl="0" algn="ctr">
              <a:spcBef>
                <a:spcPts val="0"/>
              </a:spcBef>
              <a:spcAft>
                <a:spcPts val="0"/>
              </a:spcAft>
              <a:buClr>
                <a:schemeClr val="dk1"/>
              </a:buClr>
              <a:buSzPts val="1100"/>
              <a:buFont typeface="Arial"/>
              <a:buNone/>
            </a:pPr>
            <a:r>
              <a:rPr lang="nl" sz="1800">
                <a:solidFill>
                  <a:srgbClr val="455B99"/>
                </a:solidFill>
              </a:rPr>
              <a:t>AI-systemen ons helpen om te leren</a:t>
            </a:r>
            <a:endParaRPr sz="1800">
              <a:solidFill>
                <a:srgbClr val="455B99"/>
              </a:solidFill>
            </a:endParaRPr>
          </a:p>
          <a:p>
            <a:pPr indent="0" lvl="0" marL="0" rtl="0" algn="ctr">
              <a:spcBef>
                <a:spcPts val="0"/>
              </a:spcBef>
              <a:spcAft>
                <a:spcPts val="0"/>
              </a:spcAft>
              <a:buClr>
                <a:schemeClr val="dk1"/>
              </a:buClr>
              <a:buSzPts val="1100"/>
              <a:buFont typeface="Arial"/>
              <a:buNone/>
            </a:pPr>
            <a:r>
              <a:rPr lang="nl" sz="1800">
                <a:solidFill>
                  <a:srgbClr val="455B99"/>
                </a:solidFill>
              </a:rPr>
              <a:t>en te groeien, in plaats van ons</a:t>
            </a:r>
            <a:endParaRPr sz="1800">
              <a:solidFill>
                <a:srgbClr val="455B99"/>
              </a:solidFill>
            </a:endParaRPr>
          </a:p>
          <a:p>
            <a:pPr indent="0" lvl="0" marL="0" rtl="0" algn="ctr">
              <a:spcBef>
                <a:spcPts val="0"/>
              </a:spcBef>
              <a:spcAft>
                <a:spcPts val="0"/>
              </a:spcAft>
              <a:buNone/>
            </a:pPr>
            <a:r>
              <a:rPr lang="nl" sz="1800">
                <a:solidFill>
                  <a:srgbClr val="455B99"/>
                </a:solidFill>
              </a:rPr>
              <a:t>lui of afhankelijk te maken?</a:t>
            </a:r>
            <a:endParaRPr sz="1800">
              <a:solidFill>
                <a:srgbClr val="455B99"/>
              </a:solidFill>
            </a:endParaRPr>
          </a:p>
        </p:txBody>
      </p:sp>
      <p:pic>
        <p:nvPicPr>
          <p:cNvPr id="121" name="Google Shape;121;p23" title="DD-PO-BB-een-introductie-op-ai-4.png"/>
          <p:cNvPicPr preferRelativeResize="0"/>
          <p:nvPr/>
        </p:nvPicPr>
        <p:blipFill>
          <a:blip r:embed="rId4">
            <a:alphaModFix/>
          </a:blip>
          <a:stretch>
            <a:fillRect/>
          </a:stretch>
        </p:blipFill>
        <p:spPr>
          <a:xfrm>
            <a:off x="1087700" y="1683825"/>
            <a:ext cx="1512202" cy="1390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4"/>
          <p:cNvSpPr txBox="1"/>
          <p:nvPr/>
        </p:nvSpPr>
        <p:spPr>
          <a:xfrm>
            <a:off x="762575" y="930225"/>
            <a:ext cx="36546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Welke vormen van AI gebruik je al? </a:t>
            </a:r>
            <a:endParaRPr b="1" sz="3000">
              <a:solidFill>
                <a:srgbClr val="455B99"/>
              </a:solidFill>
            </a:endParaRPr>
          </a:p>
        </p:txBody>
      </p:sp>
      <p:sp>
        <p:nvSpPr>
          <p:cNvPr id="127" name="Google Shape;127;p24"/>
          <p:cNvSpPr txBox="1"/>
          <p:nvPr/>
        </p:nvSpPr>
        <p:spPr>
          <a:xfrm>
            <a:off x="762575" y="2047125"/>
            <a:ext cx="38526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rgbClr val="455B99"/>
                </a:solidFill>
              </a:rPr>
              <a:t>Op de afbeelding kun je verschillende vormen herkennen.</a:t>
            </a:r>
            <a:endParaRPr sz="2000">
              <a:solidFill>
                <a:srgbClr val="455B99"/>
              </a:solidFill>
            </a:endParaRPr>
          </a:p>
        </p:txBody>
      </p:sp>
      <p:sp>
        <p:nvSpPr>
          <p:cNvPr id="128" name="Google Shape;128;p24"/>
          <p:cNvSpPr txBox="1"/>
          <p:nvPr/>
        </p:nvSpPr>
        <p:spPr>
          <a:xfrm>
            <a:off x="2854250" y="4774200"/>
            <a:ext cx="59073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Deze afbeelding is gegenereerd met behulp van Bing Chat Enterprise (DALL-E 3).</a:t>
            </a:r>
            <a:endParaRPr sz="1200">
              <a:solidFill>
                <a:srgbClr val="FFFFFF"/>
              </a:solidFill>
            </a:endParaRPr>
          </a:p>
        </p:txBody>
      </p:sp>
      <p:pic>
        <p:nvPicPr>
          <p:cNvPr id="129" name="Google Shape;129;p24" title="DD-PO-BB-een-introductie-op-ai-5.jpg"/>
          <p:cNvPicPr preferRelativeResize="0"/>
          <p:nvPr/>
        </p:nvPicPr>
        <p:blipFill>
          <a:blip r:embed="rId4">
            <a:alphaModFix/>
          </a:blip>
          <a:stretch>
            <a:fillRect/>
          </a:stretch>
        </p:blipFill>
        <p:spPr>
          <a:xfrm>
            <a:off x="4378700" y="459725"/>
            <a:ext cx="4224026" cy="4224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35" name="Google Shape;135;p25"/>
          <p:cNvPicPr preferRelativeResize="0"/>
          <p:nvPr/>
        </p:nvPicPr>
        <p:blipFill rotWithShape="1">
          <a:blip r:embed="rId4">
            <a:alphaModFix/>
          </a:blip>
          <a:srcRect b="0" l="0" r="0" t="0"/>
          <a:stretch/>
        </p:blipFill>
        <p:spPr>
          <a:xfrm>
            <a:off x="467875" y="459738"/>
            <a:ext cx="4224026" cy="4224026"/>
          </a:xfrm>
          <a:prstGeom prst="rect">
            <a:avLst/>
          </a:prstGeom>
          <a:noFill/>
          <a:ln>
            <a:noFill/>
          </a:ln>
        </p:spPr>
      </p:pic>
      <p:sp>
        <p:nvSpPr>
          <p:cNvPr id="136" name="Google Shape;136;p25"/>
          <p:cNvSpPr txBox="1"/>
          <p:nvPr/>
        </p:nvSpPr>
        <p:spPr>
          <a:xfrm>
            <a:off x="3932325" y="883350"/>
            <a:ext cx="4476300" cy="647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Data en algoritmes</a:t>
            </a:r>
            <a:endParaRPr b="1" sz="3000">
              <a:solidFill>
                <a:srgbClr val="455B99"/>
              </a:solidFill>
            </a:endParaRPr>
          </a:p>
        </p:txBody>
      </p:sp>
      <p:sp>
        <p:nvSpPr>
          <p:cNvPr id="137" name="Google Shape;137;p25"/>
          <p:cNvSpPr txBox="1"/>
          <p:nvPr/>
        </p:nvSpPr>
        <p:spPr>
          <a:xfrm>
            <a:off x="3932325" y="1530750"/>
            <a:ext cx="4476300" cy="2729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500">
                <a:solidFill>
                  <a:srgbClr val="455B99"/>
                </a:solidFill>
              </a:rPr>
              <a:t>AI heeft data en algoritmes nodig om te kunnen functioneren. Data kunnen bijvoorbeeld teksten, afbeeldingen of video’s zijn.</a:t>
            </a:r>
            <a:endParaRPr sz="1500">
              <a:solidFill>
                <a:srgbClr val="455B99"/>
              </a:solidFill>
            </a:endParaRPr>
          </a:p>
          <a:p>
            <a:pPr indent="0" lvl="0" marL="0" rtl="0" algn="l">
              <a:spcBef>
                <a:spcPts val="0"/>
              </a:spcBef>
              <a:spcAft>
                <a:spcPts val="0"/>
              </a:spcAft>
              <a:buClr>
                <a:schemeClr val="dk1"/>
              </a:buClr>
              <a:buSzPts val="1100"/>
              <a:buFont typeface="Arial"/>
              <a:buNone/>
            </a:pPr>
            <a:r>
              <a:t/>
            </a:r>
            <a:endParaRPr sz="1500">
              <a:solidFill>
                <a:srgbClr val="455B99"/>
              </a:solidFill>
            </a:endParaRPr>
          </a:p>
          <a:p>
            <a:pPr indent="0" lvl="0" marL="0" rtl="0" algn="l">
              <a:spcBef>
                <a:spcPts val="0"/>
              </a:spcBef>
              <a:spcAft>
                <a:spcPts val="0"/>
              </a:spcAft>
              <a:buClr>
                <a:schemeClr val="dk1"/>
              </a:buClr>
              <a:buSzPts val="1100"/>
              <a:buFont typeface="Arial"/>
              <a:buNone/>
            </a:pPr>
            <a:r>
              <a:rPr lang="nl" sz="1500">
                <a:solidFill>
                  <a:srgbClr val="455B99"/>
                </a:solidFill>
              </a:rPr>
              <a:t>Met data en algoritmes kan AI zichzelf trainen, verbeteren en ingewikkelde problemen oplossen. Als data verkeerde informatie bevat of als er fouten in het algoritme zitten, dan is de kans groot dat de resultaten van de AI ook fouten bevat. Dit noemen we ook wel hallucineren. Wil je hier meer informatie over? Lees dan </a:t>
            </a:r>
            <a:r>
              <a:rPr lang="nl" sz="1500" u="sng">
                <a:solidFill>
                  <a:schemeClr val="hlink"/>
                </a:solidFill>
                <a:hlinkClick r:id="rId5"/>
              </a:rPr>
              <a:t>dit artikel</a:t>
            </a:r>
            <a:r>
              <a:rPr lang="nl" sz="1500">
                <a:solidFill>
                  <a:srgbClr val="455B99"/>
                </a:solidFill>
              </a:rPr>
              <a:t>.</a:t>
            </a:r>
            <a:endParaRPr sz="1500">
              <a:solidFill>
                <a:srgbClr val="455B99"/>
              </a:solidFill>
            </a:endParaRPr>
          </a:p>
          <a:p>
            <a:pPr indent="0" lvl="0" marL="0" rtl="0" algn="l">
              <a:spcBef>
                <a:spcPts val="0"/>
              </a:spcBef>
              <a:spcAft>
                <a:spcPts val="0"/>
              </a:spcAft>
              <a:buNone/>
            </a:pPr>
            <a:r>
              <a:t/>
            </a:r>
            <a:endParaRPr sz="1500">
              <a:solidFill>
                <a:srgbClr val="455B99"/>
              </a:solidFill>
            </a:endParaRPr>
          </a:p>
        </p:txBody>
      </p:sp>
      <p:sp>
        <p:nvSpPr>
          <p:cNvPr id="138" name="Google Shape;138;p25"/>
          <p:cNvSpPr txBox="1"/>
          <p:nvPr/>
        </p:nvSpPr>
        <p:spPr>
          <a:xfrm>
            <a:off x="2854250" y="4774200"/>
            <a:ext cx="59073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Deze afbeelding is gegenereerd met behulp van Bing Chat Enterprise (DALL-E 3).</a:t>
            </a:r>
            <a:endParaRPr sz="12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6"/>
          <p:cNvSpPr txBox="1"/>
          <p:nvPr/>
        </p:nvSpPr>
        <p:spPr>
          <a:xfrm>
            <a:off x="762575" y="930225"/>
            <a:ext cx="36546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“Garbage in is</a:t>
            </a:r>
            <a:endParaRPr b="1" sz="3000">
              <a:solidFill>
                <a:srgbClr val="455B99"/>
              </a:solidFill>
            </a:endParaRPr>
          </a:p>
          <a:p>
            <a:pPr indent="0" lvl="0" marL="0" rtl="0" algn="l">
              <a:spcBef>
                <a:spcPts val="0"/>
              </a:spcBef>
              <a:spcAft>
                <a:spcPts val="0"/>
              </a:spcAft>
              <a:buNone/>
            </a:pPr>
            <a:r>
              <a:rPr b="1" lang="nl" sz="3000">
                <a:solidFill>
                  <a:srgbClr val="455B99"/>
                </a:solidFill>
              </a:rPr>
              <a:t>garbage out”</a:t>
            </a:r>
            <a:endParaRPr b="1" sz="3000">
              <a:solidFill>
                <a:srgbClr val="455B99"/>
              </a:solidFill>
            </a:endParaRPr>
          </a:p>
        </p:txBody>
      </p:sp>
      <p:sp>
        <p:nvSpPr>
          <p:cNvPr id="144" name="Google Shape;144;p26"/>
          <p:cNvSpPr txBox="1"/>
          <p:nvPr/>
        </p:nvSpPr>
        <p:spPr>
          <a:xfrm>
            <a:off x="762575" y="2047125"/>
            <a:ext cx="33609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rgbClr val="455B99"/>
                </a:solidFill>
              </a:rPr>
              <a:t>Kijk goed naar de afbeelding en maak opdracht 3 op je DIY-werkblad.</a:t>
            </a:r>
            <a:endParaRPr sz="2000">
              <a:solidFill>
                <a:srgbClr val="455B99"/>
              </a:solidFill>
            </a:endParaRPr>
          </a:p>
        </p:txBody>
      </p:sp>
      <p:sp>
        <p:nvSpPr>
          <p:cNvPr id="145" name="Google Shape;145;p26"/>
          <p:cNvSpPr txBox="1"/>
          <p:nvPr/>
        </p:nvSpPr>
        <p:spPr>
          <a:xfrm>
            <a:off x="2854250" y="4774200"/>
            <a:ext cx="59073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Deze afbeelding is gegenereerd met behulp van Bing Chat Enterprise (DALL-E 3).</a:t>
            </a:r>
            <a:endParaRPr sz="1200">
              <a:solidFill>
                <a:srgbClr val="FFFFFF"/>
              </a:solidFill>
            </a:endParaRPr>
          </a:p>
        </p:txBody>
      </p:sp>
      <p:pic>
        <p:nvPicPr>
          <p:cNvPr id="146" name="Google Shape;146;p26"/>
          <p:cNvPicPr preferRelativeResize="0"/>
          <p:nvPr/>
        </p:nvPicPr>
        <p:blipFill rotWithShape="1">
          <a:blip r:embed="rId4">
            <a:alphaModFix/>
          </a:blip>
          <a:srcRect b="0" l="0" r="0" t="0"/>
          <a:stretch/>
        </p:blipFill>
        <p:spPr>
          <a:xfrm>
            <a:off x="4378700" y="459725"/>
            <a:ext cx="4224026" cy="4224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7"/>
          <p:cNvSpPr txBox="1"/>
          <p:nvPr/>
        </p:nvSpPr>
        <p:spPr>
          <a:xfrm>
            <a:off x="762575" y="930225"/>
            <a:ext cx="38892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Speel het tekenspel met AI!</a:t>
            </a:r>
            <a:endParaRPr b="1" sz="3000">
              <a:solidFill>
                <a:srgbClr val="455B99"/>
              </a:solidFill>
            </a:endParaRPr>
          </a:p>
        </p:txBody>
      </p:sp>
      <p:sp>
        <p:nvSpPr>
          <p:cNvPr id="152" name="Google Shape;152;p27"/>
          <p:cNvSpPr txBox="1"/>
          <p:nvPr/>
        </p:nvSpPr>
        <p:spPr>
          <a:xfrm>
            <a:off x="762575" y="2017775"/>
            <a:ext cx="3852600" cy="19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solidFill>
                  <a:srgbClr val="455B99"/>
                </a:solidFill>
              </a:rPr>
              <a:t>Klik op de link en probeer zo snel mogelijk te tekenen wat er wordt gevraagd. </a:t>
            </a:r>
            <a:endParaRPr sz="1500">
              <a:solidFill>
                <a:srgbClr val="455B99"/>
              </a:solidFill>
            </a:endParaRPr>
          </a:p>
          <a:p>
            <a:pPr indent="-323850" lvl="0" marL="457200" rtl="0" algn="l">
              <a:spcBef>
                <a:spcPts val="0"/>
              </a:spcBef>
              <a:spcAft>
                <a:spcPts val="0"/>
              </a:spcAft>
              <a:buClr>
                <a:srgbClr val="455B99"/>
              </a:buClr>
              <a:buSzPts val="1500"/>
              <a:buChar char="●"/>
            </a:pPr>
            <a:r>
              <a:rPr lang="nl" sz="1500">
                <a:solidFill>
                  <a:srgbClr val="455B99"/>
                </a:solidFill>
              </a:rPr>
              <a:t>Maak zes tekeningen. </a:t>
            </a:r>
            <a:endParaRPr sz="1500">
              <a:solidFill>
                <a:srgbClr val="455B99"/>
              </a:solidFill>
            </a:endParaRPr>
          </a:p>
          <a:p>
            <a:pPr indent="-323850" lvl="0" marL="457200" rtl="0" algn="l">
              <a:spcBef>
                <a:spcPts val="0"/>
              </a:spcBef>
              <a:spcAft>
                <a:spcPts val="0"/>
              </a:spcAft>
              <a:buClr>
                <a:srgbClr val="455B99"/>
              </a:buClr>
              <a:buSzPts val="1500"/>
              <a:buChar char="●"/>
            </a:pPr>
            <a:r>
              <a:rPr lang="nl" sz="1500">
                <a:solidFill>
                  <a:srgbClr val="455B99"/>
                </a:solidFill>
              </a:rPr>
              <a:t>Je kunt klikken op jouw tekening om voorbeelden te zien van andere tekenaars. </a:t>
            </a:r>
            <a:endParaRPr sz="1500">
              <a:solidFill>
                <a:srgbClr val="455B99"/>
              </a:solidFill>
            </a:endParaRPr>
          </a:p>
          <a:p>
            <a:pPr indent="-323850" lvl="0" marL="457200" rtl="0" algn="l">
              <a:spcBef>
                <a:spcPts val="0"/>
              </a:spcBef>
              <a:spcAft>
                <a:spcPts val="0"/>
              </a:spcAft>
              <a:buClr>
                <a:srgbClr val="455B99"/>
              </a:buClr>
              <a:buSzPts val="1500"/>
              <a:buChar char="●"/>
            </a:pPr>
            <a:r>
              <a:rPr lang="nl" sz="1500">
                <a:solidFill>
                  <a:srgbClr val="455B99"/>
                </a:solidFill>
              </a:rPr>
              <a:t>Beschrijf bij opdracht 4 wat je precies ziet en leg uit hoe het spel werkt.</a:t>
            </a:r>
            <a:endParaRPr sz="1500">
              <a:solidFill>
                <a:srgbClr val="455B99"/>
              </a:solidFill>
            </a:endParaRPr>
          </a:p>
        </p:txBody>
      </p:sp>
      <p:sp>
        <p:nvSpPr>
          <p:cNvPr id="153" name="Google Shape;153;p27"/>
          <p:cNvSpPr txBox="1"/>
          <p:nvPr/>
        </p:nvSpPr>
        <p:spPr>
          <a:xfrm>
            <a:off x="767250" y="4098413"/>
            <a:ext cx="7609500" cy="6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nl" sz="1300">
                <a:solidFill>
                  <a:srgbClr val="455B99"/>
                </a:solidFill>
              </a:rPr>
              <a:t>Het is in het Engels, maar je kunt op de rechtermuisknop klikken en dan voor ‘vertaal in het Nederlands’ kiezen. De ervaring is wel dat de vertaling niet altijd goed werkt.</a:t>
            </a:r>
            <a:endParaRPr i="1" sz="1300">
              <a:solidFill>
                <a:srgbClr val="455B99"/>
              </a:solidFill>
            </a:endParaRPr>
          </a:p>
        </p:txBody>
      </p:sp>
      <p:pic>
        <p:nvPicPr>
          <p:cNvPr id="154" name="Google Shape;154;p27" title="DD-PO-BB-een-introductie-op-ai-8.png"/>
          <p:cNvPicPr preferRelativeResize="0"/>
          <p:nvPr/>
        </p:nvPicPr>
        <p:blipFill>
          <a:blip r:embed="rId4">
            <a:alphaModFix/>
          </a:blip>
          <a:stretch>
            <a:fillRect/>
          </a:stretch>
        </p:blipFill>
        <p:spPr>
          <a:xfrm>
            <a:off x="5716050" y="537350"/>
            <a:ext cx="2802651" cy="1656550"/>
          </a:xfrm>
          <a:prstGeom prst="rect">
            <a:avLst/>
          </a:prstGeom>
          <a:noFill/>
          <a:ln cap="flat" cmpd="sng" w="9525">
            <a:solidFill>
              <a:schemeClr val="dk2"/>
            </a:solidFill>
            <a:prstDash val="solid"/>
            <a:round/>
            <a:headEnd len="sm" w="sm" type="none"/>
            <a:tailEnd len="sm" w="sm" type="none"/>
          </a:ln>
        </p:spPr>
      </p:pic>
      <p:pic>
        <p:nvPicPr>
          <p:cNvPr id="155" name="Google Shape;155;p27"/>
          <p:cNvPicPr preferRelativeResize="0"/>
          <p:nvPr/>
        </p:nvPicPr>
        <p:blipFill rotWithShape="1">
          <a:blip r:embed="rId5">
            <a:alphaModFix/>
          </a:blip>
          <a:srcRect b="534" l="0" r="0" t="544"/>
          <a:stretch/>
        </p:blipFill>
        <p:spPr>
          <a:xfrm>
            <a:off x="5716050" y="2317888"/>
            <a:ext cx="2802650" cy="165654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28"/>
          <p:cNvSpPr txBox="1"/>
          <p:nvPr/>
        </p:nvSpPr>
        <p:spPr>
          <a:xfrm>
            <a:off x="762575" y="930225"/>
            <a:ext cx="32658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Wat heb je deze les geleerd?</a:t>
            </a:r>
            <a:endParaRPr b="1" sz="3000">
              <a:solidFill>
                <a:srgbClr val="455B99"/>
              </a:solidFill>
            </a:endParaRPr>
          </a:p>
        </p:txBody>
      </p:sp>
      <p:sp>
        <p:nvSpPr>
          <p:cNvPr id="161" name="Google Shape;161;p28"/>
          <p:cNvSpPr txBox="1"/>
          <p:nvPr/>
        </p:nvSpPr>
        <p:spPr>
          <a:xfrm>
            <a:off x="2854250" y="4774200"/>
            <a:ext cx="59073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Deze afbeelding is gegenereerd met behulp van Bing Chat Enterprise (DALL-E 3).</a:t>
            </a:r>
            <a:endParaRPr sz="1200">
              <a:solidFill>
                <a:srgbClr val="FFFFFF"/>
              </a:solidFill>
            </a:endParaRPr>
          </a:p>
        </p:txBody>
      </p:sp>
      <p:pic>
        <p:nvPicPr>
          <p:cNvPr id="162" name="Google Shape;162;p28"/>
          <p:cNvPicPr preferRelativeResize="0"/>
          <p:nvPr/>
        </p:nvPicPr>
        <p:blipFill rotWithShape="1">
          <a:blip r:embed="rId4">
            <a:alphaModFix/>
          </a:blip>
          <a:srcRect b="0" l="0" r="0" t="0"/>
          <a:stretch/>
        </p:blipFill>
        <p:spPr>
          <a:xfrm>
            <a:off x="4378700" y="459725"/>
            <a:ext cx="4224026" cy="42240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B0A9"/>
        </a:solidFill>
      </p:bgPr>
    </p:bg>
    <p:spTree>
      <p:nvGrpSpPr>
        <p:cNvPr id="166" name="Shape 166"/>
        <p:cNvGrpSpPr/>
        <p:nvPr/>
      </p:nvGrpSpPr>
      <p:grpSpPr>
        <a:xfrm>
          <a:off x="0" y="0"/>
          <a:ext cx="0" cy="0"/>
          <a:chOff x="0" y="0"/>
          <a:chExt cx="0" cy="0"/>
        </a:xfrm>
      </p:grpSpPr>
      <p:pic>
        <p:nvPicPr>
          <p:cNvPr id="167" name="Google Shape;167;p29"/>
          <p:cNvPicPr preferRelativeResize="0"/>
          <p:nvPr/>
        </p:nvPicPr>
        <p:blipFill>
          <a:blip r:embed="rId3">
            <a:alphaModFix/>
          </a:blip>
          <a:stretch>
            <a:fillRect/>
          </a:stretch>
        </p:blipFill>
        <p:spPr>
          <a:xfrm>
            <a:off x="278175" y="145600"/>
            <a:ext cx="2028125" cy="571750"/>
          </a:xfrm>
          <a:prstGeom prst="rect">
            <a:avLst/>
          </a:prstGeom>
          <a:noFill/>
          <a:ln>
            <a:noFill/>
          </a:ln>
        </p:spPr>
      </p:pic>
      <p:sp>
        <p:nvSpPr>
          <p:cNvPr id="168" name="Google Shape;168;p29"/>
          <p:cNvSpPr txBox="1"/>
          <p:nvPr/>
        </p:nvSpPr>
        <p:spPr>
          <a:xfrm>
            <a:off x="2235000" y="1342500"/>
            <a:ext cx="5271000" cy="2458500"/>
          </a:xfrm>
          <a:prstGeom prst="rect">
            <a:avLst/>
          </a:prstGeom>
          <a:noFill/>
          <a:ln>
            <a:noFill/>
          </a:ln>
        </p:spPr>
        <p:txBody>
          <a:bodyPr anchorCtr="0" anchor="t" bIns="270000" lIns="270000" spcFirstLastPara="1" rIns="270000" wrap="square" tIns="270000">
            <a:noAutofit/>
          </a:bodyPr>
          <a:lstStyle/>
          <a:p>
            <a:pPr indent="0" lvl="0" marL="0" rtl="0" algn="l">
              <a:spcBef>
                <a:spcPts val="0"/>
              </a:spcBef>
              <a:spcAft>
                <a:spcPts val="0"/>
              </a:spcAft>
              <a:buClr>
                <a:schemeClr val="dk1"/>
              </a:buClr>
              <a:buSzPts val="1100"/>
              <a:buFont typeface="Arial"/>
              <a:buNone/>
            </a:pPr>
            <a:r>
              <a:rPr b="1" lang="nl" sz="1800">
                <a:solidFill>
                  <a:schemeClr val="lt1"/>
                </a:solidFill>
              </a:rPr>
              <a:t>Volgende lessen</a:t>
            </a:r>
            <a:endParaRPr sz="1800">
              <a:solidFill>
                <a:schemeClr val="lt1"/>
              </a:solidFill>
            </a:endParaRPr>
          </a:p>
          <a:p>
            <a:pPr indent="0" lvl="0" marL="0" rtl="0" algn="l">
              <a:spcBef>
                <a:spcPts val="0"/>
              </a:spcBef>
              <a:spcAft>
                <a:spcPts val="0"/>
              </a:spcAft>
              <a:buClr>
                <a:schemeClr val="dk1"/>
              </a:buClr>
              <a:buSzPts val="1100"/>
              <a:buFont typeface="Arial"/>
              <a:buNone/>
            </a:pPr>
            <a:r>
              <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nl" sz="1800">
                <a:solidFill>
                  <a:schemeClr val="lt1"/>
                </a:solidFill>
              </a:rPr>
              <a:t>Een introductie op AI</a:t>
            </a:r>
            <a:endParaRPr sz="1800">
              <a:solidFill>
                <a:schemeClr val="lt1"/>
              </a:solidFill>
            </a:endParaRPr>
          </a:p>
          <a:p>
            <a:pPr indent="-342900" lvl="0" marL="457200" rtl="0" algn="l">
              <a:spcBef>
                <a:spcPts val="0"/>
              </a:spcBef>
              <a:spcAft>
                <a:spcPts val="0"/>
              </a:spcAft>
              <a:buClr>
                <a:srgbClr val="F8C82E"/>
              </a:buClr>
              <a:buSzPts val="1800"/>
              <a:buAutoNum type="arabicPeriod"/>
            </a:pPr>
            <a:r>
              <a:rPr b="1" lang="nl" sz="1800">
                <a:solidFill>
                  <a:srgbClr val="F8C82E"/>
                </a:solidFill>
              </a:rPr>
              <a:t>Generatieve AI</a:t>
            </a:r>
            <a:endParaRPr b="1" sz="1800">
              <a:solidFill>
                <a:srgbClr val="F8C82E"/>
              </a:solidFill>
            </a:endParaRPr>
          </a:p>
          <a:p>
            <a:pPr indent="-342900" lvl="0" marL="457200" rtl="0" algn="l">
              <a:spcBef>
                <a:spcPts val="0"/>
              </a:spcBef>
              <a:spcAft>
                <a:spcPts val="0"/>
              </a:spcAft>
              <a:buClr>
                <a:schemeClr val="lt1"/>
              </a:buClr>
              <a:buSzPts val="1800"/>
              <a:buAutoNum type="arabicPeriod"/>
            </a:pPr>
            <a:r>
              <a:rPr lang="nl" sz="1800">
                <a:solidFill>
                  <a:schemeClr val="lt1"/>
                </a:solidFill>
              </a:rPr>
              <a:t>Machine learning en neurale netwerken</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nl" sz="1800">
                <a:solidFill>
                  <a:schemeClr val="lt1"/>
                </a:solidFill>
              </a:rPr>
              <a:t>Risico’s en kansen van AI</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nl" sz="1800">
                <a:solidFill>
                  <a:schemeClr val="lt1"/>
                </a:solidFill>
              </a:rPr>
              <a:t>Prompts</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pic>
        <p:nvPicPr>
          <p:cNvPr id="58" name="Google Shape;58;p14" title="Screenshot 2025-03-26 at 16.33.20.png">
            <a:hlinkClick r:id="rId4"/>
          </p:cNvPr>
          <p:cNvPicPr preferRelativeResize="0"/>
          <p:nvPr/>
        </p:nvPicPr>
        <p:blipFill>
          <a:blip r:embed="rId5">
            <a:alphaModFix/>
          </a:blip>
          <a:stretch>
            <a:fillRect/>
          </a:stretch>
        </p:blipFill>
        <p:spPr>
          <a:xfrm>
            <a:off x="1229302" y="705800"/>
            <a:ext cx="6685400" cy="3731899"/>
          </a:xfrm>
          <a:prstGeom prst="rect">
            <a:avLst/>
          </a:prstGeom>
          <a:noFill/>
          <a:ln>
            <a:noFill/>
          </a:ln>
        </p:spPr>
      </p:pic>
      <p:pic>
        <p:nvPicPr>
          <p:cNvPr id="59" name="Google Shape;59;p14" title="play-button-zwart.png">
            <a:hlinkClick r:id="rId6"/>
          </p:cNvPr>
          <p:cNvPicPr preferRelativeResize="0"/>
          <p:nvPr/>
        </p:nvPicPr>
        <p:blipFill>
          <a:blip r:embed="rId7">
            <a:alphaModFix/>
          </a:blip>
          <a:stretch>
            <a:fillRect/>
          </a:stretch>
        </p:blipFill>
        <p:spPr>
          <a:xfrm>
            <a:off x="4204288" y="2204037"/>
            <a:ext cx="735426" cy="735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Wat betekent</a:t>
            </a:r>
            <a:endParaRPr b="1" sz="3000">
              <a:solidFill>
                <a:srgbClr val="455B99"/>
              </a:solidFill>
            </a:endParaRPr>
          </a:p>
          <a:p>
            <a:pPr indent="0" lvl="0" marL="0" rtl="0" algn="l">
              <a:spcBef>
                <a:spcPts val="0"/>
              </a:spcBef>
              <a:spcAft>
                <a:spcPts val="0"/>
              </a:spcAft>
              <a:buNone/>
            </a:pPr>
            <a:r>
              <a:rPr b="1" lang="nl" sz="3000">
                <a:solidFill>
                  <a:srgbClr val="455B99"/>
                </a:solidFill>
              </a:rPr>
              <a:t>artificial intelligence</a:t>
            </a:r>
            <a:endParaRPr b="1" sz="3000">
              <a:solidFill>
                <a:srgbClr val="455B99"/>
              </a:solidFill>
            </a:endParaRPr>
          </a:p>
          <a:p>
            <a:pPr indent="0" lvl="0" marL="0" rtl="0" algn="l">
              <a:spcBef>
                <a:spcPts val="0"/>
              </a:spcBef>
              <a:spcAft>
                <a:spcPts val="0"/>
              </a:spcAft>
              <a:buNone/>
            </a:pPr>
            <a:r>
              <a:rPr b="1" lang="nl" sz="3000">
                <a:solidFill>
                  <a:srgbClr val="455B99"/>
                </a:solidFill>
              </a:rPr>
              <a:t>(afgekort: AI)?</a:t>
            </a:r>
            <a:endParaRPr b="1" sz="3000">
              <a:solidFill>
                <a:srgbClr val="455B99"/>
              </a:solidFill>
            </a:endParaRPr>
          </a:p>
        </p:txBody>
      </p:sp>
      <p:sp>
        <p:nvSpPr>
          <p:cNvPr id="65" name="Google Shape;65;p15"/>
          <p:cNvSpPr txBox="1"/>
          <p:nvPr/>
        </p:nvSpPr>
        <p:spPr>
          <a:xfrm>
            <a:off x="2854250" y="4774200"/>
            <a:ext cx="59073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Deze afbeelding is gegenereerd met behulp van Bing Chat Enterprise (DALL-E 3).</a:t>
            </a:r>
            <a:endParaRPr sz="1200">
              <a:solidFill>
                <a:srgbClr val="FFFFFF"/>
              </a:solidFill>
            </a:endParaRPr>
          </a:p>
        </p:txBody>
      </p:sp>
      <p:pic>
        <p:nvPicPr>
          <p:cNvPr id="66" name="Google Shape;66;p15" title="DD-PO-BB-een-introductie-op-ai-2.jpg"/>
          <p:cNvPicPr preferRelativeResize="0"/>
          <p:nvPr/>
        </p:nvPicPr>
        <p:blipFill>
          <a:blip r:embed="rId4">
            <a:alphaModFix/>
          </a:blip>
          <a:stretch>
            <a:fillRect/>
          </a:stretch>
        </p:blipFill>
        <p:spPr>
          <a:xfrm>
            <a:off x="4350175" y="438138"/>
            <a:ext cx="4267226" cy="4267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pic>
        <p:nvPicPr>
          <p:cNvPr id="71" name="Google Shape;71;p16" title="DD-PO-BB-een-introductie-op-ai-2.jpg"/>
          <p:cNvPicPr preferRelativeResize="0"/>
          <p:nvPr/>
        </p:nvPicPr>
        <p:blipFill>
          <a:blip r:embed="rId4">
            <a:alphaModFix/>
          </a:blip>
          <a:stretch>
            <a:fillRect/>
          </a:stretch>
        </p:blipFill>
        <p:spPr>
          <a:xfrm>
            <a:off x="4350175" y="438138"/>
            <a:ext cx="4267226" cy="4267226"/>
          </a:xfrm>
          <a:prstGeom prst="rect">
            <a:avLst/>
          </a:prstGeom>
          <a:noFill/>
          <a:ln>
            <a:noFill/>
          </a:ln>
        </p:spPr>
      </p:pic>
      <p:sp>
        <p:nvSpPr>
          <p:cNvPr id="72" name="Google Shape;72;p16"/>
          <p:cNvSpPr txBox="1"/>
          <p:nvPr/>
        </p:nvSpPr>
        <p:spPr>
          <a:xfrm>
            <a:off x="762575" y="930225"/>
            <a:ext cx="4887300" cy="1168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artificial = kunstmatig</a:t>
            </a:r>
            <a:endParaRPr b="1" sz="3000">
              <a:solidFill>
                <a:srgbClr val="455B99"/>
              </a:solidFill>
            </a:endParaRPr>
          </a:p>
          <a:p>
            <a:pPr indent="0" lvl="0" marL="0" rtl="0" algn="l">
              <a:spcBef>
                <a:spcPts val="0"/>
              </a:spcBef>
              <a:spcAft>
                <a:spcPts val="0"/>
              </a:spcAft>
              <a:buNone/>
            </a:pPr>
            <a:r>
              <a:rPr b="1" lang="nl" sz="3000">
                <a:solidFill>
                  <a:srgbClr val="455B99"/>
                </a:solidFill>
              </a:rPr>
              <a:t>intelligence = intelligentie</a:t>
            </a:r>
            <a:endParaRPr b="1" sz="3000">
              <a:solidFill>
                <a:srgbClr val="455B99"/>
              </a:solidFill>
            </a:endParaRPr>
          </a:p>
        </p:txBody>
      </p:sp>
      <p:sp>
        <p:nvSpPr>
          <p:cNvPr id="73" name="Google Shape;73;p16"/>
          <p:cNvSpPr txBox="1"/>
          <p:nvPr/>
        </p:nvSpPr>
        <p:spPr>
          <a:xfrm>
            <a:off x="2854250" y="4774200"/>
            <a:ext cx="59073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Deze afbeelding is gegenereerd met behulp van Bing Chat Enterprise (DALL-E 3).</a:t>
            </a:r>
            <a:endParaRPr sz="12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17"/>
          <p:cNvSpPr txBox="1"/>
          <p:nvPr/>
        </p:nvSpPr>
        <p:spPr>
          <a:xfrm>
            <a:off x="762575" y="930225"/>
            <a:ext cx="3918600" cy="12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Wat is kunstmatig</a:t>
            </a:r>
            <a:endParaRPr b="1" sz="3000">
              <a:solidFill>
                <a:srgbClr val="455B99"/>
              </a:solidFill>
            </a:endParaRPr>
          </a:p>
          <a:p>
            <a:pPr indent="0" lvl="0" marL="0" rtl="0" algn="l">
              <a:spcBef>
                <a:spcPts val="0"/>
              </a:spcBef>
              <a:spcAft>
                <a:spcPts val="0"/>
              </a:spcAft>
              <a:buNone/>
            </a:pPr>
            <a:r>
              <a:rPr b="1" lang="nl" sz="3000">
                <a:solidFill>
                  <a:srgbClr val="455B99"/>
                </a:solidFill>
              </a:rPr>
              <a:t>en wat is natuurlijk?</a:t>
            </a:r>
            <a:endParaRPr b="1" sz="3000">
              <a:solidFill>
                <a:srgbClr val="455B99"/>
              </a:solidFill>
            </a:endParaRPr>
          </a:p>
        </p:txBody>
      </p:sp>
      <p:sp>
        <p:nvSpPr>
          <p:cNvPr id="79" name="Google Shape;79;p17"/>
          <p:cNvSpPr txBox="1"/>
          <p:nvPr/>
        </p:nvSpPr>
        <p:spPr>
          <a:xfrm>
            <a:off x="2854250" y="4774200"/>
            <a:ext cx="59073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Deze afbeelding is gegenereerd met behulp van Bing Chat Enterprise (DALL-E 3).</a:t>
            </a:r>
            <a:endParaRPr sz="1200">
              <a:solidFill>
                <a:srgbClr val="FFFFFF"/>
              </a:solidFill>
            </a:endParaRPr>
          </a:p>
        </p:txBody>
      </p:sp>
      <p:pic>
        <p:nvPicPr>
          <p:cNvPr id="80" name="Google Shape;80;p17" title="DD-PO-BB-een-introductie-op-ai-1.jpg"/>
          <p:cNvPicPr preferRelativeResize="0"/>
          <p:nvPr/>
        </p:nvPicPr>
        <p:blipFill rotWithShape="1">
          <a:blip r:embed="rId4">
            <a:alphaModFix/>
          </a:blip>
          <a:srcRect b="0" l="5428" r="5428" t="0"/>
          <a:stretch/>
        </p:blipFill>
        <p:spPr>
          <a:xfrm>
            <a:off x="4783975" y="351000"/>
            <a:ext cx="3977574" cy="4461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8"/>
          <p:cNvSpPr txBox="1"/>
          <p:nvPr/>
        </p:nvSpPr>
        <p:spPr>
          <a:xfrm>
            <a:off x="762575" y="930225"/>
            <a:ext cx="39114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Wat is kunstmatig</a:t>
            </a:r>
            <a:endParaRPr b="1" sz="3000">
              <a:solidFill>
                <a:srgbClr val="455B99"/>
              </a:solidFill>
            </a:endParaRPr>
          </a:p>
          <a:p>
            <a:pPr indent="0" lvl="0" marL="0" rtl="0" algn="l">
              <a:spcBef>
                <a:spcPts val="0"/>
              </a:spcBef>
              <a:spcAft>
                <a:spcPts val="0"/>
              </a:spcAft>
              <a:buNone/>
            </a:pPr>
            <a:r>
              <a:rPr b="1" lang="nl" sz="3000">
                <a:solidFill>
                  <a:srgbClr val="455B99"/>
                </a:solidFill>
              </a:rPr>
              <a:t>en wat is natuurlijk?</a:t>
            </a:r>
            <a:endParaRPr b="1" sz="3000">
              <a:solidFill>
                <a:srgbClr val="455B99"/>
              </a:solidFill>
            </a:endParaRPr>
          </a:p>
        </p:txBody>
      </p:sp>
      <p:sp>
        <p:nvSpPr>
          <p:cNvPr id="86" name="Google Shape;86;p18"/>
          <p:cNvSpPr txBox="1"/>
          <p:nvPr/>
        </p:nvSpPr>
        <p:spPr>
          <a:xfrm>
            <a:off x="762575" y="2047125"/>
            <a:ext cx="3852600" cy="11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rgbClr val="455B99"/>
                </a:solidFill>
              </a:rPr>
              <a:t>Bekijk het filmpje en maak opdracht 2 van je DIY-opdracht</a:t>
            </a:r>
            <a:endParaRPr sz="2000">
              <a:solidFill>
                <a:srgbClr val="455B99"/>
              </a:solidFill>
            </a:endParaRPr>
          </a:p>
        </p:txBody>
      </p:sp>
      <p:pic>
        <p:nvPicPr>
          <p:cNvPr descr="Steeds meer systemen maken gebruik van Artificial Intelligence, oftewel kunstmatige intelligentie. Door een computer data te voeren, wordt hij steeds slimmer. Inmiddels kan AI prima teksten schrijven, foto’s bewerken en zelfs kunstwerken maken. &#10;&#10;Credits:&#10;Animatie: Marleen Wienk&#10;Tekst en voice-over: Michiel Eijsbouts&#10;Leader en outro: Studio Pupil&#10;&#10;Over Clipphanger: &#10;Wij maken de leukste explainers van het internet, al zeggen we het zelf! Abonneer je je even? Gezellig!" id="87" name="Google Shape;87;p18" title="Wat is AI?">
            <a:hlinkClick r:id="rId4"/>
          </p:cNvPr>
          <p:cNvPicPr preferRelativeResize="0"/>
          <p:nvPr/>
        </p:nvPicPr>
        <p:blipFill>
          <a:blip r:embed="rId5">
            <a:alphaModFix/>
          </a:blip>
          <a:stretch>
            <a:fillRect/>
          </a:stretch>
        </p:blipFill>
        <p:spPr>
          <a:xfrm>
            <a:off x="4821325" y="864188"/>
            <a:ext cx="3654600" cy="20557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9"/>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3000">
                <a:solidFill>
                  <a:srgbClr val="455B99"/>
                </a:solidFill>
              </a:rPr>
              <a:t>AI lost onze wereldproblemen op</a:t>
            </a:r>
            <a:endParaRPr b="1" sz="3000">
              <a:solidFill>
                <a:srgbClr val="455B99"/>
              </a:solidFill>
            </a:endParaRPr>
          </a:p>
        </p:txBody>
      </p:sp>
      <p:sp>
        <p:nvSpPr>
          <p:cNvPr id="93" name="Google Shape;93;p19"/>
          <p:cNvSpPr txBox="1"/>
          <p:nvPr/>
        </p:nvSpPr>
        <p:spPr>
          <a:xfrm>
            <a:off x="801900" y="13721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2000">
                <a:solidFill>
                  <a:srgbClr val="455B99"/>
                </a:solidFill>
              </a:rPr>
              <a:t>We hoeven bijvoorbeeld nooit meer zelf naar Wally te zoeken!</a:t>
            </a:r>
            <a:endParaRPr sz="2000">
              <a:solidFill>
                <a:srgbClr val="455B99"/>
              </a:solidFill>
            </a:endParaRPr>
          </a:p>
        </p:txBody>
      </p:sp>
      <p:pic>
        <p:nvPicPr>
          <p:cNvPr descr="Fragment uit de theaterspecial ‘Artificiële Intelligentie’ van Lieven Scheire.&#10;&#10;Voor tourdata, surf naar https://www.lievenscheire.be.&#10;&#10;Graag op de hoogte blijven? Schrijf je in op de newsletter via https://eepurl.com/hfR3Nv.&#10;&#10;Volg Nerdland via:&#10;Facebook: https://www.facebook.com/nerdlandbe&#10;Instagram: https://www.instagram.com/nerdland_be&#10;Twitter: https://twitter.com/nerdlandbe&#10;Website: https://www.nerdland.be&#10;Spotify: https://open.spotify.com/show/1ZYnzMFnCcXg7B4i6PCrVA" id="94" name="Google Shape;94;p19" title="Lieven Scheire - Waar is Wally? (uit: Artificiële Intelligentie)">
            <a:hlinkClick r:id="rId4"/>
          </p:cNvPr>
          <p:cNvPicPr preferRelativeResize="0"/>
          <p:nvPr/>
        </p:nvPicPr>
        <p:blipFill>
          <a:blip r:embed="rId5">
            <a:alphaModFix/>
          </a:blip>
          <a:stretch>
            <a:fillRect/>
          </a:stretch>
        </p:blipFill>
        <p:spPr>
          <a:xfrm>
            <a:off x="2318588" y="2042625"/>
            <a:ext cx="4506825" cy="253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pic>
        <p:nvPicPr>
          <p:cNvPr id="99" name="Google Shape;99;p20" title="DD-PO-BB-een-introductie-op-ai-3.jpg"/>
          <p:cNvPicPr preferRelativeResize="0"/>
          <p:nvPr/>
        </p:nvPicPr>
        <p:blipFill rotWithShape="1">
          <a:blip r:embed="rId4">
            <a:alphaModFix/>
          </a:blip>
          <a:srcRect b="0" l="24844" r="24844" t="0"/>
          <a:stretch/>
        </p:blipFill>
        <p:spPr>
          <a:xfrm>
            <a:off x="6508250" y="345263"/>
            <a:ext cx="2252549" cy="4477000"/>
          </a:xfrm>
          <a:prstGeom prst="rect">
            <a:avLst/>
          </a:prstGeom>
          <a:noFill/>
          <a:ln>
            <a:noFill/>
          </a:ln>
        </p:spPr>
      </p:pic>
      <p:sp>
        <p:nvSpPr>
          <p:cNvPr id="100" name="Google Shape;100;p20"/>
          <p:cNvSpPr txBox="1"/>
          <p:nvPr/>
        </p:nvSpPr>
        <p:spPr>
          <a:xfrm>
            <a:off x="762575" y="930225"/>
            <a:ext cx="6809700" cy="654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Antropomorfisme, wat betekent het?</a:t>
            </a:r>
            <a:endParaRPr b="1" sz="3000">
              <a:solidFill>
                <a:srgbClr val="455B99"/>
              </a:solidFill>
            </a:endParaRPr>
          </a:p>
        </p:txBody>
      </p:sp>
      <p:sp>
        <p:nvSpPr>
          <p:cNvPr id="101" name="Google Shape;101;p20"/>
          <p:cNvSpPr txBox="1"/>
          <p:nvPr/>
        </p:nvSpPr>
        <p:spPr>
          <a:xfrm>
            <a:off x="762575" y="1584825"/>
            <a:ext cx="6472200" cy="2883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solidFill>
                  <a:srgbClr val="455B99"/>
                </a:solidFill>
              </a:rPr>
              <a:t>Antropomorfisme is een moeilijk woord voor iets dat je misschien wel eens doet. Heb je ooit tegen je knuffelbeer gepraat alsof hij echt kon luisteren? Of heb je ooit gedacht dat je auto boos was omdat hij niet wilde starten? Of heb je ooit een gezicht gezien in de wolken of in een boom? </a:t>
            </a:r>
            <a:endParaRPr sz="1500">
              <a:solidFill>
                <a:srgbClr val="455B99"/>
              </a:solidFill>
            </a:endParaRPr>
          </a:p>
          <a:p>
            <a:pPr indent="0" lvl="0" marL="0" rtl="0" algn="l">
              <a:spcBef>
                <a:spcPts val="0"/>
              </a:spcBef>
              <a:spcAft>
                <a:spcPts val="0"/>
              </a:spcAft>
              <a:buNone/>
            </a:pPr>
            <a:r>
              <a:t/>
            </a:r>
            <a:endParaRPr sz="1500">
              <a:solidFill>
                <a:srgbClr val="455B99"/>
              </a:solidFill>
            </a:endParaRPr>
          </a:p>
          <a:p>
            <a:pPr indent="0" lvl="0" marL="0" rtl="0" algn="l">
              <a:spcBef>
                <a:spcPts val="0"/>
              </a:spcBef>
              <a:spcAft>
                <a:spcPts val="0"/>
              </a:spcAft>
              <a:buNone/>
            </a:pPr>
            <a:r>
              <a:rPr lang="nl" sz="1500">
                <a:solidFill>
                  <a:srgbClr val="455B99"/>
                </a:solidFill>
              </a:rPr>
              <a:t>Dat is allemaal antropomorfisme. Het betekent dat je iets dat geen mens is, toch menselijke eigenschappen geeft. Dit gebeurt heel vaak met kunstmatige intelligentie. Als je bijvoorbeeld plaatjes ziet van kunstmatige intelligentie, dan zie je vaak robots die lijken op mensen. </a:t>
            </a:r>
            <a:endParaRPr sz="1500">
              <a:solidFill>
                <a:srgbClr val="455B99"/>
              </a:solidFill>
            </a:endParaRPr>
          </a:p>
          <a:p>
            <a:pPr indent="0" lvl="0" marL="0" rtl="0" algn="l">
              <a:spcBef>
                <a:spcPts val="0"/>
              </a:spcBef>
              <a:spcAft>
                <a:spcPts val="0"/>
              </a:spcAft>
              <a:buNone/>
            </a:pPr>
            <a:r>
              <a:t/>
            </a:r>
            <a:endParaRPr b="1" sz="1500">
              <a:solidFill>
                <a:srgbClr val="455B99"/>
              </a:solidFill>
            </a:endParaRPr>
          </a:p>
          <a:p>
            <a:pPr indent="0" lvl="0" marL="0" rtl="0" algn="l">
              <a:spcBef>
                <a:spcPts val="0"/>
              </a:spcBef>
              <a:spcAft>
                <a:spcPts val="0"/>
              </a:spcAft>
              <a:buNone/>
            </a:pPr>
            <a:r>
              <a:rPr b="1" lang="nl" sz="1500">
                <a:solidFill>
                  <a:srgbClr val="455B99"/>
                </a:solidFill>
              </a:rPr>
              <a:t>Het is belangrijk om te beseffen dat kunstmatige intelligentie niet menselijk is, het heeft geen gevoelens en geen bewustzijn.</a:t>
            </a:r>
            <a:endParaRPr b="1" sz="1500">
              <a:solidFill>
                <a:srgbClr val="455B9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pic>
        <p:nvPicPr>
          <p:cNvPr id="106" name="Google Shape;106;p21" title="DD-PO-BB-een-introductie-op-ai-3.jpg"/>
          <p:cNvPicPr preferRelativeResize="0"/>
          <p:nvPr/>
        </p:nvPicPr>
        <p:blipFill rotWithShape="1">
          <a:blip r:embed="rId4">
            <a:alphaModFix/>
          </a:blip>
          <a:srcRect b="0" l="0" r="0" t="0"/>
          <a:stretch/>
        </p:blipFill>
        <p:spPr>
          <a:xfrm>
            <a:off x="2333300" y="333250"/>
            <a:ext cx="4477276" cy="4477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C0695A-3285-464D-AB57-E14D23866A54}"/>
</file>

<file path=customXml/itemProps2.xml><?xml version="1.0" encoding="utf-8"?>
<ds:datastoreItem xmlns:ds="http://schemas.openxmlformats.org/officeDocument/2006/customXml" ds:itemID="{FD7544A9-C66C-40B5-A1B8-3B1800C90C7E}"/>
</file>

<file path=customXml/itemProps3.xml><?xml version="1.0" encoding="utf-8"?>
<ds:datastoreItem xmlns:ds="http://schemas.openxmlformats.org/officeDocument/2006/customXml" ds:itemID="{2AB7E7D3-367F-4E8A-88D2-FA127C319AD2}"/>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